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5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6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25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6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27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28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9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30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31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32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35" r:id="rId1"/>
  </p:sldMasterIdLst>
  <p:notesMasterIdLst>
    <p:notesMasterId r:id="rId66"/>
  </p:notesMasterIdLst>
  <p:handoutMasterIdLst>
    <p:handoutMasterId r:id="rId67"/>
  </p:handoutMasterIdLst>
  <p:sldIdLst>
    <p:sldId id="326" r:id="rId2"/>
    <p:sldId id="335" r:id="rId3"/>
    <p:sldId id="257" r:id="rId4"/>
    <p:sldId id="548" r:id="rId5"/>
    <p:sldId id="638" r:id="rId6"/>
    <p:sldId id="614" r:id="rId7"/>
    <p:sldId id="636" r:id="rId8"/>
    <p:sldId id="449" r:id="rId9"/>
    <p:sldId id="637" r:id="rId10"/>
    <p:sldId id="263" r:id="rId11"/>
    <p:sldId id="273" r:id="rId12"/>
    <p:sldId id="538" r:id="rId13"/>
    <p:sldId id="539" r:id="rId14"/>
    <p:sldId id="512" r:id="rId15"/>
    <p:sldId id="291" r:id="rId16"/>
    <p:sldId id="320" r:id="rId17"/>
    <p:sldId id="322" r:id="rId18"/>
    <p:sldId id="324" r:id="rId19"/>
    <p:sldId id="345" r:id="rId20"/>
    <p:sldId id="347" r:id="rId21"/>
    <p:sldId id="477" r:id="rId22"/>
    <p:sldId id="276" r:id="rId23"/>
    <p:sldId id="282" r:id="rId24"/>
    <p:sldId id="531" r:id="rId25"/>
    <p:sldId id="480" r:id="rId26"/>
    <p:sldId id="487" r:id="rId27"/>
    <p:sldId id="408" r:id="rId28"/>
    <p:sldId id="489" r:id="rId29"/>
    <p:sldId id="454" r:id="rId30"/>
    <p:sldId id="482" r:id="rId31"/>
    <p:sldId id="530" r:id="rId32"/>
    <p:sldId id="516" r:id="rId33"/>
    <p:sldId id="309" r:id="rId34"/>
    <p:sldId id="310" r:id="rId35"/>
    <p:sldId id="311" r:id="rId36"/>
    <p:sldId id="286" r:id="rId37"/>
    <p:sldId id="523" r:id="rId38"/>
    <p:sldId id="524" r:id="rId39"/>
    <p:sldId id="537" r:id="rId40"/>
    <p:sldId id="525" r:id="rId41"/>
    <p:sldId id="492" r:id="rId42"/>
    <p:sldId id="472" r:id="rId43"/>
    <p:sldId id="283" r:id="rId44"/>
    <p:sldId id="447" r:id="rId45"/>
    <p:sldId id="639" r:id="rId46"/>
    <p:sldId id="481" r:id="rId47"/>
    <p:sldId id="484" r:id="rId48"/>
    <p:sldId id="502" r:id="rId49"/>
    <p:sldId id="503" r:id="rId50"/>
    <p:sldId id="504" r:id="rId51"/>
    <p:sldId id="505" r:id="rId52"/>
    <p:sldId id="506" r:id="rId53"/>
    <p:sldId id="451" r:id="rId54"/>
    <p:sldId id="490" r:id="rId55"/>
    <p:sldId id="486" r:id="rId56"/>
    <p:sldId id="534" r:id="rId57"/>
    <p:sldId id="491" r:id="rId58"/>
    <p:sldId id="497" r:id="rId59"/>
    <p:sldId id="541" r:id="rId60"/>
    <p:sldId id="543" r:id="rId61"/>
    <p:sldId id="542" r:id="rId62"/>
    <p:sldId id="544" r:id="rId63"/>
    <p:sldId id="545" r:id="rId64"/>
    <p:sldId id="546" r:id="rId6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84E40C-89E4-4185-AFFD-E5FDE69B315E}">
          <p14:sldIdLst>
            <p14:sldId id="326"/>
            <p14:sldId id="335"/>
            <p14:sldId id="257"/>
            <p14:sldId id="548"/>
            <p14:sldId id="638"/>
            <p14:sldId id="614"/>
            <p14:sldId id="636"/>
            <p14:sldId id="449"/>
            <p14:sldId id="637"/>
            <p14:sldId id="263"/>
            <p14:sldId id="273"/>
          </p14:sldIdLst>
        </p14:section>
        <p14:section name="Fractals" id="{7319211E-4114-4BAC-A65E-550E09CD720A}">
          <p14:sldIdLst>
            <p14:sldId id="538"/>
            <p14:sldId id="539"/>
            <p14:sldId id="512"/>
            <p14:sldId id="291"/>
            <p14:sldId id="320"/>
            <p14:sldId id="322"/>
            <p14:sldId id="324"/>
            <p14:sldId id="345"/>
            <p14:sldId id="347"/>
            <p14:sldId id="477"/>
            <p14:sldId id="276"/>
          </p14:sldIdLst>
        </p14:section>
        <p14:section name="Collisions" id="{454D7892-67ED-4F89-A10A-B8B8BBF63EB7}">
          <p14:sldIdLst>
            <p14:sldId id="282"/>
            <p14:sldId id="531"/>
            <p14:sldId id="480"/>
            <p14:sldId id="487"/>
            <p14:sldId id="408"/>
            <p14:sldId id="489"/>
            <p14:sldId id="454"/>
            <p14:sldId id="482"/>
            <p14:sldId id="530"/>
            <p14:sldId id="516"/>
            <p14:sldId id="309"/>
            <p14:sldId id="310"/>
            <p14:sldId id="311"/>
            <p14:sldId id="286"/>
            <p14:sldId id="523"/>
            <p14:sldId id="524"/>
            <p14:sldId id="537"/>
            <p14:sldId id="525"/>
            <p14:sldId id="492"/>
            <p14:sldId id="472"/>
          </p14:sldIdLst>
        </p14:section>
        <p14:section name="Summary" id="{4745C16D-C5E1-4967-B247-65FE2AC58B7E}">
          <p14:sldIdLst>
            <p14:sldId id="283"/>
            <p14:sldId id="447"/>
            <p14:sldId id="639"/>
          </p14:sldIdLst>
        </p14:section>
        <p14:section name="Surface coverage" id="{7B1286C4-EBC6-4671-989E-A3F97FC040C4}">
          <p14:sldIdLst>
            <p14:sldId id="481"/>
            <p14:sldId id="484"/>
            <p14:sldId id="502"/>
            <p14:sldId id="503"/>
            <p14:sldId id="504"/>
            <p14:sldId id="505"/>
            <p14:sldId id="506"/>
            <p14:sldId id="451"/>
            <p14:sldId id="490"/>
            <p14:sldId id="486"/>
            <p14:sldId id="534"/>
            <p14:sldId id="491"/>
            <p14:sldId id="497"/>
            <p14:sldId id="541"/>
            <p14:sldId id="543"/>
            <p14:sldId id="542"/>
            <p14:sldId id="544"/>
            <p14:sldId id="545"/>
            <p14:sldId id="5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410"/>
    <a:srgbClr val="C0BFFF"/>
    <a:srgbClr val="009900"/>
    <a:srgbClr val="FF00FF"/>
    <a:srgbClr val="B9E8FF"/>
    <a:srgbClr val="F14343"/>
    <a:srgbClr val="6BFDD7"/>
    <a:srgbClr val="6AFE98"/>
    <a:srgbClr val="6AFE78"/>
    <a:srgbClr val="6AF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46" autoAdjust="0"/>
    <p:restoredTop sz="89206" autoAdjust="0"/>
  </p:normalViewPr>
  <p:slideViewPr>
    <p:cSldViewPr snapToGrid="0">
      <p:cViewPr varScale="1">
        <p:scale>
          <a:sx n="54" d="100"/>
          <a:sy n="54" d="100"/>
        </p:scale>
        <p:origin x="108" y="13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6445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-13704"/>
    </p:cViewPr>
  </p:sorterViewPr>
  <p:notesViewPr>
    <p:cSldViewPr snapToGrid="0">
      <p:cViewPr varScale="1">
        <p:scale>
          <a:sx n="102" d="100"/>
          <a:sy n="102" d="100"/>
        </p:scale>
        <p:origin x="-347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s-H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40487D26-2F69-4E7E-8B30-658E0D4AE69A}" type="datetime1">
              <a:rPr lang="es-HN" smtClean="0"/>
              <a:pPr/>
              <a:t>10/1/2022</a:t>
            </a:fld>
            <a:endParaRPr lang="es-HN" dirty="0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450342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r>
              <a:rPr lang="en-US" dirty="0"/>
              <a:t>CEE 4540: Sustainable Municipal Drinking Water Treatment</a:t>
            </a:r>
          </a:p>
          <a:p>
            <a:r>
              <a:rPr lang="en-US" dirty="0"/>
              <a:t>Monroe Weber-Shirk</a:t>
            </a:r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8E11505A-EAB7-43DA-8420-0B203B5F2757}" type="slidenum">
              <a:rPr lang="es-HN"/>
              <a:pPr/>
              <a:t>‹#›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938938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95044064-64A6-40ED-97A8-B308457DE9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458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DE6C9F-48AD-4743-9CB5-D6A098EDE63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 droplets coalesce and conserve volume!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174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Adachi </a:t>
            </a:r>
            <a:r>
              <a:rPr lang="nl-NL" sz="12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Wat. Res. Vol. 31, No. 3, pp. 449~54, 1997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we assume that the primary particle (clay plus coagulant)</a:t>
            </a:r>
            <a:r>
              <a:rPr lang="en-US" baseline="0" dirty="0"/>
              <a:t> is 1 micrometer in diameter.</a:t>
            </a:r>
          </a:p>
          <a:p>
            <a:r>
              <a:rPr lang="en-US" baseline="0" dirty="0"/>
              <a:t>The assumption is that we are starting </a:t>
            </a:r>
            <a:r>
              <a:rPr lang="en-US" baseline="0"/>
              <a:t>with clay at 2650 kg/m^3.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0E4F87-DBE0-4F07-940A-E46BAE6FA92B}" type="slidenum">
              <a:rPr lang="en-US"/>
              <a:pPr/>
              <a:t>22</a:t>
            </a:fld>
            <a:endParaRPr lang="en-US"/>
          </a:p>
        </p:txBody>
      </p:sp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The shape</a:t>
            </a:r>
            <a:r>
              <a:rPr lang="en-US" baseline="0" noProof="0" dirty="0"/>
              <a:t> factor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adjusts the coefficient of drag for non spherical geometry and according to Tambo has a value of 45/24 for flocs (Tambo et al., 1979). 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This value is probably not yet well characterized. In any case it is expected to be order 1 because it is a correction to the drag coefficient due to shape.</a:t>
            </a:r>
          </a:p>
          <a:p>
            <a:endParaRPr lang="en-US" sz="12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baseline="0" noProof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All fractal dimensions greater than one are expected to increase the terminal velocity as the floc diameter increases.</a:t>
            </a:r>
          </a:p>
          <a:p>
            <a:endParaRPr lang="en-US" sz="1200" kern="1200" baseline="0" noProof="0" dirty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sz="1200" kern="1200" baseline="0" noProof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Both floc blanket </a:t>
            </a:r>
            <a:r>
              <a:rPr lang="en-US" sz="1200" kern="1200" baseline="0" noProof="0" dirty="0" err="1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upflow</a:t>
            </a:r>
            <a:r>
              <a:rPr lang="en-US" sz="1200" kern="1200" baseline="0" noProof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 velocity and plate settler capture velocity are AguaClara current design values, but are not optimized.</a:t>
            </a:r>
            <a:endParaRPr lang="en-US" noProof="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7C9C53-0712-49C2-98AC-E0EC8CBF296C}" type="slidenum">
              <a:rPr lang="en-US"/>
              <a:pPr/>
              <a:t>23</a:t>
            </a:fld>
            <a:endParaRPr lang="en-US"/>
          </a:p>
        </p:txBody>
      </p:sp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8350"/>
            <a:ext cx="6818312" cy="3836988"/>
          </a:xfrm>
          <a:ln/>
        </p:spPr>
      </p:sp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55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http://dimotakis.caltech.edu/pdf/Dimotakis_JFM2000.pdf (see equation 20 for factor of 50)</a:t>
            </a:r>
          </a:p>
          <a:p>
            <a:r>
              <a:rPr lang="en-US" dirty="0"/>
              <a:t>Assume clay size is 4 </a:t>
            </a:r>
            <a:r>
              <a:rPr lang="en-US" dirty="0" err="1"/>
              <a:t>microm</a:t>
            </a:r>
            <a:r>
              <a:rPr lang="en-US" dirty="0"/>
              <a:t>.</a:t>
            </a:r>
          </a:p>
          <a:p>
            <a:r>
              <a:rPr lang="en-US" dirty="0"/>
              <a:t>Rapid mix</a:t>
            </a:r>
            <a:r>
              <a:rPr lang="en-US" baseline="0" dirty="0"/>
              <a:t> </a:t>
            </a:r>
            <a:r>
              <a:rPr lang="en-US" baseline="0" dirty="0" err="1"/>
              <a:t>exploration.xmcd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66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the path chaotic?</a:t>
            </a:r>
          </a:p>
          <a:p>
            <a:r>
              <a:rPr lang="en-US" dirty="0"/>
              <a:t>What is the relative velocity?</a:t>
            </a:r>
          </a:p>
          <a:p>
            <a:r>
              <a:rPr lang="en-US" dirty="0"/>
              <a:t>How</a:t>
            </a:r>
            <a:r>
              <a:rPr lang="en-US" baseline="0" dirty="0"/>
              <a:t> far does the particle need to travel before there is a collision?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39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plotted the residual turbidity,</a:t>
            </a:r>
            <a:r>
              <a:rPr lang="en-US" baseline="0" dirty="0"/>
              <a:t> the turbidity of the water after settling, against the coagulant dose. We noticed that when we used a log-log plot, there was a linear trend in the data. So we explored further.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22C632-36F3-49AF-BCF6-6E9DF416615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5431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94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F229748-162E-4D3C-B57C-AD676393CE34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301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Inner sphere bonds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772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3" name="Google Shape;52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No improvement to turbidity until all of the humic acid has attached to coagulant nanoparticles</a:t>
            </a:r>
            <a:r>
              <a:rPr lang="en-US" baseline="0" dirty="0"/>
              <a:t> and there are clean surfaces of coagulant left over.</a:t>
            </a:r>
            <a:endParaRPr dirty="0"/>
          </a:p>
        </p:txBody>
      </p:sp>
      <p:sp>
        <p:nvSpPr>
          <p:cNvPr id="524" name="Google Shape;524;p3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H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26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6E58B5-D36B-4DAC-AC1F-B859CF85778B}" type="slidenum">
              <a:rPr lang="en-US"/>
              <a:pPr/>
              <a:t>43</a:t>
            </a:fld>
            <a:endParaRPr lang="en-US"/>
          </a:p>
        </p:txBody>
      </p:sp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9710D4-DFD4-44CF-97FC-29B52C3CA31A}" type="slidenum">
              <a:rPr lang="en-US"/>
              <a:pPr/>
              <a:t>44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HN" dirty="0" err="1"/>
              <a:t>Less</a:t>
            </a:r>
            <a:r>
              <a:rPr lang="es-HN" dirty="0"/>
              <a:t> </a:t>
            </a:r>
            <a:r>
              <a:rPr lang="es-HN" dirty="0" err="1"/>
              <a:t>volume</a:t>
            </a:r>
            <a:r>
              <a:rPr lang="es-HN" baseline="0" dirty="0"/>
              <a:t> to </a:t>
            </a:r>
            <a:r>
              <a:rPr lang="es-HN" baseline="0" dirty="0" err="1"/>
              <a:t>clear</a:t>
            </a:r>
            <a:r>
              <a:rPr lang="es-HN" baseline="0" dirty="0"/>
              <a:t> </a:t>
            </a:r>
            <a:r>
              <a:rPr lang="es-HN" baseline="0" dirty="0" err="1"/>
              <a:t>before</a:t>
            </a:r>
            <a:r>
              <a:rPr lang="es-HN" baseline="0" dirty="0"/>
              <a:t> </a:t>
            </a:r>
            <a:r>
              <a:rPr lang="es-HN" baseline="0" dirty="0" err="1"/>
              <a:t>the</a:t>
            </a:r>
            <a:r>
              <a:rPr lang="es-HN" baseline="0" dirty="0"/>
              <a:t> </a:t>
            </a:r>
            <a:r>
              <a:rPr lang="es-HN" baseline="0" dirty="0" err="1"/>
              <a:t>next</a:t>
            </a:r>
            <a:r>
              <a:rPr lang="es-HN" baseline="0" dirty="0"/>
              <a:t> </a:t>
            </a:r>
            <a:r>
              <a:rPr lang="es-HN" baseline="0" dirty="0" err="1"/>
              <a:t>collision</a:t>
            </a:r>
            <a:endParaRPr lang="es-HN" baseline="0" dirty="0"/>
          </a:p>
          <a:p>
            <a:r>
              <a:rPr lang="es-HN" baseline="0" dirty="0" err="1"/>
              <a:t>Gt</a:t>
            </a:r>
            <a:endParaRPr lang="es-HN" baseline="0" dirty="0"/>
          </a:p>
          <a:p>
            <a:endParaRPr lang="es-H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clear.  There</a:t>
            </a:r>
            <a:r>
              <a:rPr lang="en-US" baseline="0" dirty="0"/>
              <a:t> seems to be an important assumption about this being a volume rather than an area to take into account the fact that flocs are 3 dimensional and not 2 dimensional. It seems that conventional collision models assume that particles are </a:t>
            </a:r>
            <a:r>
              <a:rPr lang="en-US" baseline="0"/>
              <a:t>2 dimensional.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829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057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7954DE-A713-45A8-8EB1-E13776CF5734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The length scale is the average separation distance of the flocs</a:t>
            </a:r>
          </a:p>
        </p:txBody>
      </p:sp>
    </p:spTree>
    <p:extLst>
      <p:ext uri="{BB962C8B-B14F-4D97-AF65-F5344CB8AC3E}">
        <p14:creationId xmlns:p14="http://schemas.microsoft.com/office/powerpoint/2010/main" val="39207932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4F28FC-04BD-4E14-85E4-45090BA4E2B0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Find the</a:t>
            </a:r>
            <a:r>
              <a:rPr lang="en-US" baseline="0" dirty="0"/>
              <a:t> time to clear the volume occupied by one floc.</a:t>
            </a:r>
          </a:p>
          <a:p>
            <a:pPr eaLnBrk="1" hangingPunct="1"/>
            <a:r>
              <a:rPr lang="en-US" baseline="0" dirty="0"/>
              <a:t>Then we need to find the average relative velocity of the two flocs based on their average separation distance.</a:t>
            </a:r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5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4528433-8DA4-4CBA-90B3-C2795829F622}" type="slidenum">
              <a:rPr lang="en-US"/>
              <a:pPr/>
              <a:t>8</a:t>
            </a:fld>
            <a:endParaRPr lang="en-US"/>
          </a:p>
        </p:txBody>
      </p:sp>
      <p:sp>
        <p:nvSpPr>
          <p:cNvPr id="521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8350"/>
            <a:ext cx="6821487" cy="3838575"/>
          </a:xfrm>
          <a:ln/>
        </p:spPr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093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low turbidity settled water. Turn ALL</a:t>
            </a:r>
            <a:r>
              <a:rPr lang="en-US" baseline="0" dirty="0"/>
              <a:t> small particles into flocs that are large enough to be removed by sedimentation (80 micrometers in diameter).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839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Analysis by William </a:t>
            </a:r>
            <a:r>
              <a:rPr lang="en-US" dirty="0" err="1"/>
              <a:t>Pennock</a:t>
            </a:r>
            <a:r>
              <a:rPr lang="en-US" dirty="0"/>
              <a:t>,</a:t>
            </a:r>
            <a:r>
              <a:rPr lang="en-US" baseline="0" dirty="0"/>
              <a:t> 2016</a:t>
            </a:r>
          </a:p>
          <a:p>
            <a:r>
              <a:rPr lang="en-US" baseline="0" dirty="0"/>
              <a:t>This clay size may be larger than realistic and the nanoparticles may be smaller than what was produced by the granular PACl used by Karen.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2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temperature decreases viscosity increases.</a:t>
            </a:r>
          </a:p>
          <a:p>
            <a:r>
              <a:rPr lang="en-US" dirty="0"/>
              <a:t>As viscosity increases the velocity gradient decreases.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44064-64A6-40ED-97A8-B308457DE9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48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C32B3C-81C9-4DFA-B30A-6845E54196C9}" type="slidenum">
              <a:rPr lang="en-US"/>
              <a:pPr/>
              <a:t>10</a:t>
            </a:fld>
            <a:endParaRPr lang="en-US"/>
          </a:p>
        </p:txBody>
      </p:sp>
      <p:sp>
        <p:nvSpPr>
          <p:cNvPr id="47106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6" rIns="91432" bIns="45716" anchor="b"/>
          <a:lstStyle/>
          <a:p>
            <a:pPr algn="r" eaLnBrk="1" hangingPunct="1"/>
            <a:fld id="{9B78BAC8-FA6B-4CE0-8A12-D75616C2A7BA}" type="slidenum">
              <a:rPr lang="en-US" sz="1200">
                <a:latin typeface="Arial" charset="0"/>
              </a:rPr>
              <a:pPr algn="r" eaLnBrk="1" hangingPunct="1"/>
              <a:t>10</a:t>
            </a:fld>
            <a:endParaRPr lang="en-US" sz="1200">
              <a:latin typeface="Arial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91432" tIns="45716" rIns="91432" bIns="45716"/>
          <a:lstStyle/>
          <a:p>
            <a:endParaRPr lang="es-H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80ADC4-3E1B-4D57-952F-19BEC3B4AB81}" type="slidenum">
              <a:rPr lang="en-US"/>
              <a:pPr/>
              <a:t>11</a:t>
            </a:fld>
            <a:endParaRPr lang="en-US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haven’t</a:t>
            </a:r>
            <a:r>
              <a:rPr lang="en-US" baseline="0" dirty="0"/>
              <a:t> been able to find literature that demonstrates this effect.</a:t>
            </a:r>
          </a:p>
          <a:p>
            <a:r>
              <a:rPr lang="en-US" baseline="0" dirty="0"/>
              <a:t>Likely that the water contained within a floc simply rotates with the floc and that no new water enters the floc in a shear flow.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736C-C557-4F27-A92F-FA435A243315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049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0736C-C557-4F27-A92F-FA435A24331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73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A3FA48-F23E-4F98-94C7-54263EE13749}" type="slidenum">
              <a:rPr lang="en-US"/>
              <a:pPr/>
              <a:t>15</a:t>
            </a:fld>
            <a:endParaRPr lang="en-US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7370618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s-HN" dirty="0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E1BF802B-21BB-4BE9-8DE5-F7FB740F77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9351818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1327646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9ADE63-3FDA-416F-A9F9-18A0D1B06E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0569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2318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8975AB-0F33-46D5-823F-F99AA875C8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781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0530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535113"/>
            <a:ext cx="555015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2174875"/>
            <a:ext cx="555015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24438" y="1535113"/>
            <a:ext cx="55523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24438" y="2174875"/>
            <a:ext cx="5552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8B08A4-B246-4226-8180-CFC46E1A4B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712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6E89E2-8019-44BF-90D5-1902BF5B0C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9520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F16BE7-D429-4842-A024-592A43A169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9959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3.x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228600"/>
            <a:ext cx="11305309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1130530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48200" y="626723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28908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54CE0EE-90E4-4CB8-9C28-36044EF41FF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Action Button: Home 7">
            <a:hlinkClick r:id="rId8" action="ppaction://hlinksldjump" highlightClick="1"/>
            <a:extLst>
              <a:ext uri="{FF2B5EF4-FFF2-40B4-BE49-F238E27FC236}">
                <a16:creationId xmlns:a16="http://schemas.microsoft.com/office/drawing/2014/main" id="{A4E2BEC1-EAD2-4401-9414-4BB4DD84668C}"/>
              </a:ext>
            </a:extLst>
          </p:cNvPr>
          <p:cNvSpPr/>
          <p:nvPr userDrawn="1"/>
        </p:nvSpPr>
        <p:spPr>
          <a:xfrm>
            <a:off x="0" y="0"/>
            <a:ext cx="404848" cy="390889"/>
          </a:xfrm>
          <a:prstGeom prst="actionButtonHom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57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://www.sciencedirect.com/science?_ob=ArticleURL&amp;_udi=B6V73-50BJNHC-2&amp;_user=492137&amp;_coverDate=06/19/2010&amp;_alid=1468657405&amp;_rdoc=4&amp;_fmt=high&amp;_orig=search&amp;_origin=search&amp;_zone=rslt_list_item&amp;_cdi=5831&amp;_sort=r&amp;_st=13&amp;_docanchor=&amp;view=c&amp;_ct=4&amp;_acct=C000022719&amp;_version=1&amp;_urlVersion=0&amp;_userid=492137&amp;md5=2d9b8ac14f5f840ee4073110e99a0f1f&amp;searchtype=a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dx.doi.org/10.1016/j.watres.2010.06.026" TargetMode="External"/><Relationship Id="rId4" Type="http://schemas.openxmlformats.org/officeDocument/2006/relationships/hyperlink" Target="mailto:mw24@cornell.edu" TargetMode="Externa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7.xml"/><Relationship Id="rId5" Type="http://schemas.openxmlformats.org/officeDocument/2006/relationships/image" Target="../media/image27.png"/><Relationship Id="rId4" Type="http://schemas.openxmlformats.org/officeDocument/2006/relationships/image" Target="../media/image26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0.xml"/><Relationship Id="rId7" Type="http://schemas.openxmlformats.org/officeDocument/2006/relationships/image" Target="../media/image28.png"/><Relationship Id="rId12" Type="http://schemas.openxmlformats.org/officeDocument/2006/relationships/image" Target="../media/image3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27.png"/><Relationship Id="rId5" Type="http://schemas.openxmlformats.org/officeDocument/2006/relationships/tags" Target="../tags/tag22.xml"/><Relationship Id="rId10" Type="http://schemas.openxmlformats.org/officeDocument/2006/relationships/image" Target="../media/image30.png"/><Relationship Id="rId4" Type="http://schemas.openxmlformats.org/officeDocument/2006/relationships/tags" Target="../tags/tag21.xml"/><Relationship Id="rId9" Type="http://schemas.openxmlformats.org/officeDocument/2006/relationships/image" Target="../media/image4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3.wmf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2.wmf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9.png"/><Relationship Id="rId3" Type="http://schemas.openxmlformats.org/officeDocument/2006/relationships/tags" Target="../tags/tag27.xml"/><Relationship Id="rId7" Type="http://schemas.openxmlformats.org/officeDocument/2006/relationships/tags" Target="../tags/tag31.xml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tags" Target="../tags/tag26.xml"/><Relationship Id="rId16" Type="http://schemas.openxmlformats.org/officeDocument/2006/relationships/image" Target="../media/image42.png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image" Target="../media/image37.png"/><Relationship Id="rId5" Type="http://schemas.openxmlformats.org/officeDocument/2006/relationships/tags" Target="../tags/tag29.xml"/><Relationship Id="rId15" Type="http://schemas.openxmlformats.org/officeDocument/2006/relationships/image" Target="../media/image41.png"/><Relationship Id="rId10" Type="http://schemas.openxmlformats.org/officeDocument/2006/relationships/image" Target="../media/image36.wmf"/><Relationship Id="rId4" Type="http://schemas.openxmlformats.org/officeDocument/2006/relationships/tags" Target="../tags/tag28.xml"/><Relationship Id="rId9" Type="http://schemas.openxmlformats.org/officeDocument/2006/relationships/notesSlide" Target="../notesSlides/notesSlide15.xml"/><Relationship Id="rId1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6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35.xml"/><Relationship Id="rId7" Type="http://schemas.openxmlformats.org/officeDocument/2006/relationships/image" Target="../media/image48.wmf"/><Relationship Id="rId2" Type="http://schemas.openxmlformats.org/officeDocument/2006/relationships/tags" Target="../tags/tag3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4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300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40.xml"/><Relationship Id="rId7" Type="http://schemas.openxmlformats.org/officeDocument/2006/relationships/image" Target="../media/image56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9.png"/><Relationship Id="rId4" Type="http://schemas.openxmlformats.org/officeDocument/2006/relationships/tags" Target="../tags/tag41.xml"/><Relationship Id="rId9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slide" Target="slide11.xml"/><Relationship Id="rId5" Type="http://schemas.openxmlformats.org/officeDocument/2006/relationships/image" Target="../media/image3.png"/><Relationship Id="rId4" Type="http://schemas.openxmlformats.org/officeDocument/2006/relationships/slide" Target="slide23.xml"/><Relationship Id="rId9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image" Target="../media/image61.png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tags" Target="../tags/tag43.xml"/><Relationship Id="rId16" Type="http://schemas.openxmlformats.org/officeDocument/2006/relationships/image" Target="../media/image64.png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41.png"/><Relationship Id="rId5" Type="http://schemas.openxmlformats.org/officeDocument/2006/relationships/tags" Target="../tags/tag46.xml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tags" Target="../tags/tag45.xml"/><Relationship Id="rId9" Type="http://schemas.openxmlformats.org/officeDocument/2006/relationships/slideLayout" Target="../slideLayouts/slideLayout5.xml"/><Relationship Id="rId1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tags" Target="../tags/tag52.xml"/><Relationship Id="rId7" Type="http://schemas.openxmlformats.org/officeDocument/2006/relationships/slideLayout" Target="../slideLayouts/slideLayout5.xml"/><Relationship Id="rId12" Type="http://schemas.openxmlformats.org/officeDocument/2006/relationships/image" Target="../media/image68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image" Target="../media/image67.png"/><Relationship Id="rId5" Type="http://schemas.openxmlformats.org/officeDocument/2006/relationships/tags" Target="../tags/tag54.xml"/><Relationship Id="rId10" Type="http://schemas.openxmlformats.org/officeDocument/2006/relationships/image" Target="../media/image41.png"/><Relationship Id="rId4" Type="http://schemas.openxmlformats.org/officeDocument/2006/relationships/tags" Target="../tags/tag53.xml"/><Relationship Id="rId9" Type="http://schemas.openxmlformats.org/officeDocument/2006/relationships/image" Target="../media/image63.png"/><Relationship Id="rId14" Type="http://schemas.openxmlformats.org/officeDocument/2006/relationships/hyperlink" Target="https://aguaclara.github.io/Textbook/Flocculation/Floc_Model.html#result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58.xml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75.png"/><Relationship Id="rId5" Type="http://schemas.openxmlformats.org/officeDocument/2006/relationships/tags" Target="../tags/tag60.xml"/><Relationship Id="rId10" Type="http://schemas.openxmlformats.org/officeDocument/2006/relationships/image" Target="../media/image74.png"/><Relationship Id="rId4" Type="http://schemas.openxmlformats.org/officeDocument/2006/relationships/tags" Target="../tags/tag59.xml"/><Relationship Id="rId9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63.xml"/><Relationship Id="rId7" Type="http://schemas.openxmlformats.org/officeDocument/2006/relationships/image" Target="../media/image78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77.png"/><Relationship Id="rId11" Type="http://schemas.openxmlformats.org/officeDocument/2006/relationships/image" Target="../media/image81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80.png"/><Relationship Id="rId4" Type="http://schemas.openxmlformats.org/officeDocument/2006/relationships/tags" Target="../tags/tag64.xml"/><Relationship Id="rId9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0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1.png"/><Relationship Id="rId12" Type="http://schemas.openxmlformats.org/officeDocument/2006/relationships/image" Target="../media/image85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900.png"/><Relationship Id="rId11" Type="http://schemas.openxmlformats.org/officeDocument/2006/relationships/image" Target="../media/image84.png"/><Relationship Id="rId10" Type="http://schemas.openxmlformats.org/officeDocument/2006/relationships/image" Target="../media/image1540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153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59.png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72.xml"/><Relationship Id="rId7" Type="http://schemas.openxmlformats.org/officeDocument/2006/relationships/image" Target="../media/image87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image" Target="../media/image86.png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13" Type="http://schemas.openxmlformats.org/officeDocument/2006/relationships/image" Target="../media/image92.png"/><Relationship Id="rId3" Type="http://schemas.openxmlformats.org/officeDocument/2006/relationships/tags" Target="../tags/tag7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91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image" Target="../media/image90.png"/><Relationship Id="rId5" Type="http://schemas.openxmlformats.org/officeDocument/2006/relationships/tags" Target="../tags/tag77.xml"/><Relationship Id="rId15" Type="http://schemas.openxmlformats.org/officeDocument/2006/relationships/image" Target="../media/image50.png"/><Relationship Id="rId10" Type="http://schemas.openxmlformats.org/officeDocument/2006/relationships/image" Target="../media/image89.png"/><Relationship Id="rId4" Type="http://schemas.openxmlformats.org/officeDocument/2006/relationships/tags" Target="../tags/tag76.xml"/><Relationship Id="rId9" Type="http://schemas.openxmlformats.org/officeDocument/2006/relationships/image" Target="../media/image36.wmf"/><Relationship Id="rId1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86.xml"/><Relationship Id="rId13" Type="http://schemas.openxmlformats.org/officeDocument/2006/relationships/tags" Target="../tags/tag91.xml"/><Relationship Id="rId18" Type="http://schemas.openxmlformats.org/officeDocument/2006/relationships/image" Target="../media/image94.png"/><Relationship Id="rId26" Type="http://schemas.openxmlformats.org/officeDocument/2006/relationships/image" Target="../media/image83.png"/><Relationship Id="rId3" Type="http://schemas.openxmlformats.org/officeDocument/2006/relationships/tags" Target="../tags/tag81.xml"/><Relationship Id="rId21" Type="http://schemas.openxmlformats.org/officeDocument/2006/relationships/image" Target="../media/image97.png"/><Relationship Id="rId7" Type="http://schemas.openxmlformats.org/officeDocument/2006/relationships/tags" Target="../tags/tag85.xml"/><Relationship Id="rId12" Type="http://schemas.openxmlformats.org/officeDocument/2006/relationships/tags" Target="../tags/tag90.xml"/><Relationship Id="rId17" Type="http://schemas.openxmlformats.org/officeDocument/2006/relationships/image" Target="../media/image41.png"/><Relationship Id="rId25" Type="http://schemas.openxmlformats.org/officeDocument/2006/relationships/image" Target="../media/image101.png"/><Relationship Id="rId2" Type="http://schemas.openxmlformats.org/officeDocument/2006/relationships/tags" Target="../tags/tag80.xml"/><Relationship Id="rId16" Type="http://schemas.openxmlformats.org/officeDocument/2006/relationships/notesSlide" Target="../notesSlides/notesSlide28.xml"/><Relationship Id="rId20" Type="http://schemas.openxmlformats.org/officeDocument/2006/relationships/image" Target="../media/image96.png"/><Relationship Id="rId29" Type="http://schemas.openxmlformats.org/officeDocument/2006/relationships/image" Target="../media/image104.png"/><Relationship Id="rId1" Type="http://schemas.openxmlformats.org/officeDocument/2006/relationships/tags" Target="../tags/tag79.xml"/><Relationship Id="rId6" Type="http://schemas.openxmlformats.org/officeDocument/2006/relationships/tags" Target="../tags/tag84.xml"/><Relationship Id="rId11" Type="http://schemas.openxmlformats.org/officeDocument/2006/relationships/tags" Target="../tags/tag89.xml"/><Relationship Id="rId24" Type="http://schemas.openxmlformats.org/officeDocument/2006/relationships/image" Target="../media/image100.png"/><Relationship Id="rId5" Type="http://schemas.openxmlformats.org/officeDocument/2006/relationships/tags" Target="../tags/tag83.xml"/><Relationship Id="rId15" Type="http://schemas.openxmlformats.org/officeDocument/2006/relationships/slideLayout" Target="../slideLayouts/slideLayout5.xml"/><Relationship Id="rId23" Type="http://schemas.openxmlformats.org/officeDocument/2006/relationships/image" Target="../media/image99.png"/><Relationship Id="rId28" Type="http://schemas.openxmlformats.org/officeDocument/2006/relationships/image" Target="../media/image103.png"/><Relationship Id="rId10" Type="http://schemas.openxmlformats.org/officeDocument/2006/relationships/tags" Target="../tags/tag88.xml"/><Relationship Id="rId19" Type="http://schemas.openxmlformats.org/officeDocument/2006/relationships/image" Target="../media/image95.png"/><Relationship Id="rId4" Type="http://schemas.openxmlformats.org/officeDocument/2006/relationships/tags" Target="../tags/tag82.xml"/><Relationship Id="rId9" Type="http://schemas.openxmlformats.org/officeDocument/2006/relationships/tags" Target="../tags/tag87.xml"/><Relationship Id="rId14" Type="http://schemas.openxmlformats.org/officeDocument/2006/relationships/tags" Target="../tags/tag92.xml"/><Relationship Id="rId22" Type="http://schemas.openxmlformats.org/officeDocument/2006/relationships/image" Target="../media/image98.png"/><Relationship Id="rId27" Type="http://schemas.openxmlformats.org/officeDocument/2006/relationships/image" Target="../media/image102.png"/><Relationship Id="rId30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slideLayout" Target="../slideLayouts/slideLayout5.xml"/><Relationship Id="rId18" Type="http://schemas.openxmlformats.org/officeDocument/2006/relationships/image" Target="../media/image107.png"/><Relationship Id="rId26" Type="http://schemas.openxmlformats.org/officeDocument/2006/relationships/image" Target="../media/image113.png"/><Relationship Id="rId3" Type="http://schemas.openxmlformats.org/officeDocument/2006/relationships/tags" Target="../tags/tag94.xml"/><Relationship Id="rId21" Type="http://schemas.openxmlformats.org/officeDocument/2006/relationships/image" Target="../media/image108.png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image" Target="../media/image1020.png"/><Relationship Id="rId25" Type="http://schemas.openxmlformats.org/officeDocument/2006/relationships/image" Target="../media/image112.png"/><Relationship Id="rId2" Type="http://schemas.openxmlformats.org/officeDocument/2006/relationships/tags" Target="../tags/tag93.xml"/><Relationship Id="rId16" Type="http://schemas.openxmlformats.org/officeDocument/2006/relationships/image" Target="../media/image106.wmf"/><Relationship Id="rId20" Type="http://schemas.openxmlformats.org/officeDocument/2006/relationships/image" Target="../media/image102.png"/><Relationship Id="rId1" Type="http://schemas.openxmlformats.org/officeDocument/2006/relationships/vmlDrawing" Target="../drawings/vmlDrawing2.v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24" Type="http://schemas.openxmlformats.org/officeDocument/2006/relationships/image" Target="../media/image111.png"/><Relationship Id="rId5" Type="http://schemas.openxmlformats.org/officeDocument/2006/relationships/tags" Target="../tags/tag96.xml"/><Relationship Id="rId15" Type="http://schemas.openxmlformats.org/officeDocument/2006/relationships/oleObject" Target="../embeddings/oleObject2.bin"/><Relationship Id="rId23" Type="http://schemas.openxmlformats.org/officeDocument/2006/relationships/image" Target="../media/image110.png"/><Relationship Id="rId28" Type="http://schemas.openxmlformats.org/officeDocument/2006/relationships/image" Target="../media/image114.png"/><Relationship Id="rId10" Type="http://schemas.openxmlformats.org/officeDocument/2006/relationships/tags" Target="../tags/tag101.xml"/><Relationship Id="rId19" Type="http://schemas.openxmlformats.org/officeDocument/2006/relationships/image" Target="../media/image83.png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notesSlide" Target="../notesSlides/notesSlide29.xml"/><Relationship Id="rId22" Type="http://schemas.openxmlformats.org/officeDocument/2006/relationships/image" Target="../media/image109.png"/><Relationship Id="rId27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tags" Target="../tags/tag116.xml"/><Relationship Id="rId18" Type="http://schemas.openxmlformats.org/officeDocument/2006/relationships/image" Target="../media/image113.png"/><Relationship Id="rId26" Type="http://schemas.openxmlformats.org/officeDocument/2006/relationships/image" Target="../media/image54.png"/><Relationship Id="rId3" Type="http://schemas.openxmlformats.org/officeDocument/2006/relationships/tags" Target="../tags/tag106.xml"/><Relationship Id="rId21" Type="http://schemas.openxmlformats.org/officeDocument/2006/relationships/image" Target="../media/image118.png"/><Relationship Id="rId7" Type="http://schemas.openxmlformats.org/officeDocument/2006/relationships/tags" Target="../tags/tag110.xml"/><Relationship Id="rId12" Type="http://schemas.openxmlformats.org/officeDocument/2006/relationships/tags" Target="../tags/tag115.xml"/><Relationship Id="rId17" Type="http://schemas.openxmlformats.org/officeDocument/2006/relationships/image" Target="../media/image115.png"/><Relationship Id="rId25" Type="http://schemas.openxmlformats.org/officeDocument/2006/relationships/image" Target="../media/image122.png"/><Relationship Id="rId2" Type="http://schemas.openxmlformats.org/officeDocument/2006/relationships/tags" Target="../tags/tag105.xml"/><Relationship Id="rId16" Type="http://schemas.openxmlformats.org/officeDocument/2006/relationships/image" Target="../media/image112.png"/><Relationship Id="rId20" Type="http://schemas.openxmlformats.org/officeDocument/2006/relationships/image" Target="../media/image117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24" Type="http://schemas.openxmlformats.org/officeDocument/2006/relationships/image" Target="../media/image121.png"/><Relationship Id="rId5" Type="http://schemas.openxmlformats.org/officeDocument/2006/relationships/tags" Target="../tags/tag108.xml"/><Relationship Id="rId15" Type="http://schemas.openxmlformats.org/officeDocument/2006/relationships/notesSlide" Target="../notesSlides/notesSlide30.xml"/><Relationship Id="rId23" Type="http://schemas.openxmlformats.org/officeDocument/2006/relationships/image" Target="../media/image120.png"/><Relationship Id="rId28" Type="http://schemas.openxmlformats.org/officeDocument/2006/relationships/image" Target="../media/image41.png"/><Relationship Id="rId10" Type="http://schemas.openxmlformats.org/officeDocument/2006/relationships/tags" Target="../tags/tag113.xml"/><Relationship Id="rId19" Type="http://schemas.openxmlformats.org/officeDocument/2006/relationships/image" Target="../media/image116.png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slideLayout" Target="../slideLayouts/slideLayout5.xml"/><Relationship Id="rId22" Type="http://schemas.openxmlformats.org/officeDocument/2006/relationships/image" Target="../media/image119.png"/><Relationship Id="rId27" Type="http://schemas.openxmlformats.org/officeDocument/2006/relationships/image" Target="../media/image114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tags" Target="../tags/tag129.xml"/><Relationship Id="rId18" Type="http://schemas.openxmlformats.org/officeDocument/2006/relationships/tags" Target="../tags/tag134.xml"/><Relationship Id="rId26" Type="http://schemas.openxmlformats.org/officeDocument/2006/relationships/image" Target="../media/image119.png"/><Relationship Id="rId39" Type="http://schemas.openxmlformats.org/officeDocument/2006/relationships/image" Target="../media/image131.png"/><Relationship Id="rId21" Type="http://schemas.openxmlformats.org/officeDocument/2006/relationships/tags" Target="../tags/tag137.xml"/><Relationship Id="rId34" Type="http://schemas.openxmlformats.org/officeDocument/2006/relationships/image" Target="../media/image126.png"/><Relationship Id="rId42" Type="http://schemas.openxmlformats.org/officeDocument/2006/relationships/image" Target="../media/image133.png"/><Relationship Id="rId47" Type="http://schemas.openxmlformats.org/officeDocument/2006/relationships/image" Target="../media/image138.png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6" Type="http://schemas.openxmlformats.org/officeDocument/2006/relationships/tags" Target="../tags/tag132.xml"/><Relationship Id="rId29" Type="http://schemas.openxmlformats.org/officeDocument/2006/relationships/image" Target="../media/image114.png"/><Relationship Id="rId11" Type="http://schemas.openxmlformats.org/officeDocument/2006/relationships/tags" Target="../tags/tag127.xml"/><Relationship Id="rId24" Type="http://schemas.openxmlformats.org/officeDocument/2006/relationships/tags" Target="../tags/tag140.xml"/><Relationship Id="rId32" Type="http://schemas.openxmlformats.org/officeDocument/2006/relationships/image" Target="../media/image124.png"/><Relationship Id="rId37" Type="http://schemas.openxmlformats.org/officeDocument/2006/relationships/image" Target="../media/image129.png"/><Relationship Id="rId40" Type="http://schemas.openxmlformats.org/officeDocument/2006/relationships/image" Target="../media/image122.png"/><Relationship Id="rId45" Type="http://schemas.openxmlformats.org/officeDocument/2006/relationships/image" Target="../media/image136.png"/><Relationship Id="rId5" Type="http://schemas.openxmlformats.org/officeDocument/2006/relationships/tags" Target="../tags/tag121.xml"/><Relationship Id="rId15" Type="http://schemas.openxmlformats.org/officeDocument/2006/relationships/tags" Target="../tags/tag131.xml"/><Relationship Id="rId23" Type="http://schemas.openxmlformats.org/officeDocument/2006/relationships/tags" Target="../tags/tag139.xml"/><Relationship Id="rId28" Type="http://schemas.openxmlformats.org/officeDocument/2006/relationships/image" Target="../media/image54.png"/><Relationship Id="rId36" Type="http://schemas.openxmlformats.org/officeDocument/2006/relationships/image" Target="../media/image128.png"/><Relationship Id="rId49" Type="http://schemas.openxmlformats.org/officeDocument/2006/relationships/image" Target="../media/image140.png"/><Relationship Id="rId10" Type="http://schemas.openxmlformats.org/officeDocument/2006/relationships/tags" Target="../tags/tag126.xml"/><Relationship Id="rId19" Type="http://schemas.openxmlformats.org/officeDocument/2006/relationships/tags" Target="../tags/tag135.xml"/><Relationship Id="rId31" Type="http://schemas.openxmlformats.org/officeDocument/2006/relationships/image" Target="../media/image123.png"/><Relationship Id="rId44" Type="http://schemas.openxmlformats.org/officeDocument/2006/relationships/image" Target="../media/image135.png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tags" Target="../tags/tag130.xml"/><Relationship Id="rId22" Type="http://schemas.openxmlformats.org/officeDocument/2006/relationships/tags" Target="../tags/tag138.xml"/><Relationship Id="rId27" Type="http://schemas.openxmlformats.org/officeDocument/2006/relationships/image" Target="../media/image120.png"/><Relationship Id="rId30" Type="http://schemas.openxmlformats.org/officeDocument/2006/relationships/image" Target="../media/image67.png"/><Relationship Id="rId35" Type="http://schemas.openxmlformats.org/officeDocument/2006/relationships/image" Target="../media/image127.png"/><Relationship Id="rId43" Type="http://schemas.openxmlformats.org/officeDocument/2006/relationships/image" Target="../media/image134.png"/><Relationship Id="rId48" Type="http://schemas.openxmlformats.org/officeDocument/2006/relationships/image" Target="../media/image139.png"/><Relationship Id="rId8" Type="http://schemas.openxmlformats.org/officeDocument/2006/relationships/tags" Target="../tags/tag124.xml"/><Relationship Id="rId3" Type="http://schemas.openxmlformats.org/officeDocument/2006/relationships/tags" Target="../tags/tag119.xml"/><Relationship Id="rId12" Type="http://schemas.openxmlformats.org/officeDocument/2006/relationships/tags" Target="../tags/tag128.xml"/><Relationship Id="rId17" Type="http://schemas.openxmlformats.org/officeDocument/2006/relationships/tags" Target="../tags/tag133.xml"/><Relationship Id="rId25" Type="http://schemas.openxmlformats.org/officeDocument/2006/relationships/slideLayout" Target="../slideLayouts/slideLayout5.xml"/><Relationship Id="rId33" Type="http://schemas.openxmlformats.org/officeDocument/2006/relationships/image" Target="../media/image125.png"/><Relationship Id="rId38" Type="http://schemas.openxmlformats.org/officeDocument/2006/relationships/image" Target="../media/image130.png"/><Relationship Id="rId46" Type="http://schemas.openxmlformats.org/officeDocument/2006/relationships/image" Target="../media/image137.png"/><Relationship Id="rId20" Type="http://schemas.openxmlformats.org/officeDocument/2006/relationships/tags" Target="../tags/tag136.xml"/><Relationship Id="rId41" Type="http://schemas.openxmlformats.org/officeDocument/2006/relationships/image" Target="../media/image132.png"/><Relationship Id="rId1" Type="http://schemas.openxmlformats.org/officeDocument/2006/relationships/tags" Target="../tags/tag117.xml"/><Relationship Id="rId6" Type="http://schemas.openxmlformats.org/officeDocument/2006/relationships/tags" Target="../tags/tag12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148.xml"/><Relationship Id="rId13" Type="http://schemas.openxmlformats.org/officeDocument/2006/relationships/image" Target="../media/image141.png"/><Relationship Id="rId18" Type="http://schemas.openxmlformats.org/officeDocument/2006/relationships/image" Target="../media/image41.png"/><Relationship Id="rId3" Type="http://schemas.openxmlformats.org/officeDocument/2006/relationships/tags" Target="../tags/tag143.xml"/><Relationship Id="rId21" Type="http://schemas.openxmlformats.org/officeDocument/2006/relationships/image" Target="../media/image148.png"/><Relationship Id="rId7" Type="http://schemas.openxmlformats.org/officeDocument/2006/relationships/tags" Target="../tags/tag14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145.png"/><Relationship Id="rId2" Type="http://schemas.openxmlformats.org/officeDocument/2006/relationships/tags" Target="../tags/tag142.xml"/><Relationship Id="rId16" Type="http://schemas.openxmlformats.org/officeDocument/2006/relationships/image" Target="../media/image144.png"/><Relationship Id="rId20" Type="http://schemas.openxmlformats.org/officeDocument/2006/relationships/image" Target="../media/image147.png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tags" Target="../tags/tag151.xml"/><Relationship Id="rId5" Type="http://schemas.openxmlformats.org/officeDocument/2006/relationships/tags" Target="../tags/tag145.xml"/><Relationship Id="rId15" Type="http://schemas.openxmlformats.org/officeDocument/2006/relationships/image" Target="../media/image143.png"/><Relationship Id="rId23" Type="http://schemas.openxmlformats.org/officeDocument/2006/relationships/image" Target="../media/image150.png"/><Relationship Id="rId10" Type="http://schemas.openxmlformats.org/officeDocument/2006/relationships/tags" Target="../tags/tag150.xml"/><Relationship Id="rId19" Type="http://schemas.openxmlformats.org/officeDocument/2006/relationships/image" Target="../media/image146.png"/><Relationship Id="rId4" Type="http://schemas.openxmlformats.org/officeDocument/2006/relationships/tags" Target="../tags/tag144.xml"/><Relationship Id="rId9" Type="http://schemas.openxmlformats.org/officeDocument/2006/relationships/tags" Target="../tags/tag149.xml"/><Relationship Id="rId14" Type="http://schemas.openxmlformats.org/officeDocument/2006/relationships/image" Target="../media/image142.png"/><Relationship Id="rId22" Type="http://schemas.openxmlformats.org/officeDocument/2006/relationships/image" Target="../media/image1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3.xml"/><Relationship Id="rId1" Type="http://schemas.openxmlformats.org/officeDocument/2006/relationships/tags" Target="../tags/tag152.xml"/><Relationship Id="rId5" Type="http://schemas.openxmlformats.org/officeDocument/2006/relationships/image" Target="../media/image49.png"/><Relationship Id="rId4" Type="http://schemas.openxmlformats.org/officeDocument/2006/relationships/image" Target="../media/image1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4.xml"/><Relationship Id="rId4" Type="http://schemas.openxmlformats.org/officeDocument/2006/relationships/image" Target="../media/image15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14.pn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image" Target="../media/image1270.png"/><Relationship Id="rId5" Type="http://schemas.openxmlformats.org/officeDocument/2006/relationships/image" Target="../media/image152.png"/><Relationship Id="rId4" Type="http://schemas.openxmlformats.org/officeDocument/2006/relationships/notesSlide" Target="../notesSlides/notesSlide3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58.png"/><Relationship Id="rId3" Type="http://schemas.openxmlformats.org/officeDocument/2006/relationships/tags" Target="../tags/tag159.xml"/><Relationship Id="rId7" Type="http://schemas.openxmlformats.org/officeDocument/2006/relationships/tags" Target="../tags/tag163.xml"/><Relationship Id="rId12" Type="http://schemas.openxmlformats.org/officeDocument/2006/relationships/image" Target="../media/image157.png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image" Target="../media/image156.png"/><Relationship Id="rId5" Type="http://schemas.openxmlformats.org/officeDocument/2006/relationships/tags" Target="../tags/tag161.xml"/><Relationship Id="rId15" Type="http://schemas.openxmlformats.org/officeDocument/2006/relationships/image" Target="../media/image160.png"/><Relationship Id="rId10" Type="http://schemas.openxmlformats.org/officeDocument/2006/relationships/image" Target="../media/image155.png"/><Relationship Id="rId4" Type="http://schemas.openxmlformats.org/officeDocument/2006/relationships/tags" Target="../tags/tag160.xml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9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7" Type="http://schemas.openxmlformats.org/officeDocument/2006/relationships/image" Target="../media/image163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tags" Target="../tags/tag169.xml"/><Relationship Id="rId7" Type="http://schemas.openxmlformats.org/officeDocument/2006/relationships/image" Target="../media/image164.png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slideLayout" Target="../slideLayouts/slideLayout5.xml"/><Relationship Id="rId5" Type="http://schemas.openxmlformats.org/officeDocument/2006/relationships/tags" Target="../tags/tag171.xml"/><Relationship Id="rId10" Type="http://schemas.openxmlformats.org/officeDocument/2006/relationships/image" Target="../media/image167.png"/><Relationship Id="rId4" Type="http://schemas.openxmlformats.org/officeDocument/2006/relationships/tags" Target="../tags/tag170.xml"/><Relationship Id="rId9" Type="http://schemas.openxmlformats.org/officeDocument/2006/relationships/image" Target="../media/image16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13" Type="http://schemas.openxmlformats.org/officeDocument/2006/relationships/image" Target="../media/image169.png"/><Relationship Id="rId18" Type="http://schemas.openxmlformats.org/officeDocument/2006/relationships/image" Target="../media/image173.png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12" Type="http://schemas.openxmlformats.org/officeDocument/2006/relationships/image" Target="../media/image155.png"/><Relationship Id="rId17" Type="http://schemas.openxmlformats.org/officeDocument/2006/relationships/image" Target="../media/image172.png"/><Relationship Id="rId2" Type="http://schemas.openxmlformats.org/officeDocument/2006/relationships/tags" Target="../tags/tag173.xml"/><Relationship Id="rId16" Type="http://schemas.openxmlformats.org/officeDocument/2006/relationships/image" Target="../media/image171.png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image" Target="../media/image168.png"/><Relationship Id="rId5" Type="http://schemas.openxmlformats.org/officeDocument/2006/relationships/tags" Target="../tags/tag176.xml"/><Relationship Id="rId15" Type="http://schemas.openxmlformats.org/officeDocument/2006/relationships/image" Target="../media/image27.png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175.xml"/><Relationship Id="rId9" Type="http://schemas.openxmlformats.org/officeDocument/2006/relationships/tags" Target="../tags/tag180.xml"/><Relationship Id="rId14" Type="http://schemas.openxmlformats.org/officeDocument/2006/relationships/image" Target="../media/image17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aguaclara.github.io/Textbook/Rapid_Mix/RM_Derivations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aguaclara.github.io/Textbook/Fluid_Deformation_and_Energy_Dissipation/FDED_Derivations.html#equation-g-camp-stein" TargetMode="Externa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hyperlink" Target="https://aguaclara.github.io/Textbook/Fluid_Deformation_and_Energy_Dissipation/FDED_Derivations.html#equation-fluid-deformation-and-energy-dissipation-fded-derivations-0" TargetMode="External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6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</p:pic>
      <p:sp>
        <p:nvSpPr>
          <p:cNvPr id="44035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Flocculation Model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The Challenge of Flocculation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We would like to know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How do particles make contact to aggregate?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What determines the time required for two flocs to collide? (flocculation rate)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How would you design a flocculator for a target settled water turbidity?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How strong are flocs?</a:t>
            </a:r>
          </a:p>
          <a:p>
            <a:pPr>
              <a:lnSpc>
                <a:spcPct val="80000"/>
              </a:lnSpc>
            </a:pPr>
            <a:r>
              <a:rPr lang="en-US" dirty="0"/>
              <a:t>The challenge of the large changes in scale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The Al(OH)</a:t>
            </a:r>
            <a:r>
              <a:rPr lang="en-US" baseline="-25000" dirty="0"/>
              <a:t>3</a:t>
            </a:r>
            <a:r>
              <a:rPr lang="en-US" dirty="0"/>
              <a:t> nanoparticles begin at a scale of 10 to 100 nanometers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Flocs end at a scale of 100 micrometers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Flocculators are meters long</a:t>
            </a:r>
          </a:p>
          <a:p>
            <a:pPr lvl="1">
              <a:lnSpc>
                <a:spcPct val="80000"/>
              </a:lnSpc>
            </a:pP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Fractal Flocculation Theory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1"/>
          </p:nvPr>
        </p:nvSpPr>
        <p:spPr>
          <a:xfrm>
            <a:off x="457198" y="1600200"/>
            <a:ext cx="9748357" cy="4525963"/>
          </a:xfrm>
        </p:spPr>
        <p:txBody>
          <a:bodyPr/>
          <a:lstStyle/>
          <a:p>
            <a:r>
              <a:rPr lang="en-US" dirty="0"/>
              <a:t>Turbulence is caused by expansions</a:t>
            </a:r>
          </a:p>
          <a:p>
            <a:r>
              <a:rPr lang="en-US" dirty="0"/>
              <a:t>The fluid deforms as it converts the KE into heat</a:t>
            </a:r>
          </a:p>
          <a:p>
            <a:r>
              <a:rPr lang="en-US" dirty="0"/>
              <a:t>Particles and flocs are transported to collide with each other by the fluid deformation</a:t>
            </a:r>
          </a:p>
          <a:p>
            <a:r>
              <a:rPr lang="en-US" dirty="0"/>
              <a:t>Flocs grow in size with each successful collision</a:t>
            </a:r>
          </a:p>
          <a:p>
            <a:r>
              <a:rPr lang="en-US" dirty="0"/>
              <a:t>Collisions between particles of very different sizes are not very succesful.* 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5092" y="6119336"/>
            <a:ext cx="82023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/>
            <a:r>
              <a:rPr lang="en-US" sz="1400" dirty="0">
                <a:latin typeface="Arial" charset="0"/>
              </a:rPr>
              <a:t>Flocculation model and collision potential for reactors with flows characterized by high Peclet numbers </a:t>
            </a:r>
          </a:p>
          <a:p>
            <a:pPr lvl="0"/>
            <a:r>
              <a:rPr lang="en-US" sz="1400" b="1" dirty="0">
                <a:latin typeface="Arial" charset="0"/>
              </a:rPr>
              <a:t>Monroe L. Weber-Shirk</a:t>
            </a:r>
            <a:r>
              <a:rPr lang="en-US" sz="1400" b="1" dirty="0">
                <a:latin typeface="Arial" charset="0"/>
                <a:hlinkClick r:id="rId3"/>
              </a:rPr>
              <a:t>  </a:t>
            </a:r>
            <a:r>
              <a:rPr lang="en-US" sz="200" b="1" baseline="30000" dirty="0">
                <a:latin typeface="Arial" charset="0"/>
                <a:hlinkClick r:id="rId3"/>
              </a:rPr>
              <a:t> </a:t>
            </a:r>
            <a:r>
              <a:rPr lang="en-US" sz="1400" b="1" baseline="30000" dirty="0">
                <a:latin typeface="Arial" charset="0"/>
                <a:hlinkClick r:id="rId3"/>
              </a:rPr>
              <a:t> </a:t>
            </a:r>
            <a:r>
              <a:rPr lang="en-US" sz="700" b="1" baseline="30000" dirty="0">
                <a:latin typeface="Arial" charset="0"/>
              </a:rPr>
              <a:t>,</a:t>
            </a:r>
            <a:r>
              <a:rPr lang="en-US" sz="1400" b="1" baseline="30000" dirty="0">
                <a:latin typeface="Arial" charset="0"/>
              </a:rPr>
              <a:t> </a:t>
            </a:r>
            <a:r>
              <a:rPr lang="en-US" sz="1400" b="1" baseline="30000" dirty="0">
                <a:latin typeface="Arial" charset="0"/>
                <a:hlinkClick r:id="rId3"/>
              </a:rPr>
              <a:t>a</a:t>
            </a:r>
            <a:r>
              <a:rPr lang="en-US" sz="1400" b="1" baseline="30000" dirty="0">
                <a:latin typeface="Arial" charset="0"/>
              </a:rPr>
              <a:t>, </a:t>
            </a:r>
            <a:r>
              <a:rPr lang="en-US" sz="1400" b="1" baseline="30000" dirty="0">
                <a:latin typeface="Arial" charset="0"/>
                <a:hlinkClick r:id="rId4"/>
              </a:rPr>
              <a:t>  </a:t>
            </a:r>
            <a:r>
              <a:rPr lang="en-US" sz="700" b="1" dirty="0">
                <a:latin typeface="Arial" charset="0"/>
              </a:rPr>
              <a:t> </a:t>
            </a:r>
            <a:r>
              <a:rPr lang="en-US" sz="1400" b="1" dirty="0">
                <a:latin typeface="Arial" charset="0"/>
              </a:rPr>
              <a:t>and </a:t>
            </a:r>
            <a:r>
              <a:rPr lang="en-US" sz="1400" b="1" baseline="30000" dirty="0">
                <a:latin typeface="Arial" charset="0"/>
              </a:rPr>
              <a:t>Leonard W. </a:t>
            </a:r>
            <a:r>
              <a:rPr lang="en-US" sz="1400" b="1" baseline="30000" dirty="0" err="1">
                <a:latin typeface="Arial" charset="0"/>
              </a:rPr>
              <a:t>Lion</a:t>
            </a:r>
            <a:r>
              <a:rPr lang="en-US" sz="1400" b="1" baseline="30000" dirty="0" err="1">
                <a:latin typeface="Arial" charset="0"/>
                <a:hlinkClick r:id="rId3"/>
              </a:rPr>
              <a:t>a</a:t>
            </a:r>
            <a:endParaRPr lang="en-US" sz="1400" b="1" baseline="30000" dirty="0">
              <a:latin typeface="Arial" charset="0"/>
            </a:endParaRPr>
          </a:p>
          <a:p>
            <a:r>
              <a:rPr lang="en-US" sz="1400" dirty="0">
                <a:hlinkClick r:id="rId5"/>
              </a:rPr>
              <a:t>http://dx.doi.org/10.1016/j.watres.2010.06.026</a:t>
            </a:r>
            <a:endParaRPr lang="en-US" sz="1400" dirty="0"/>
          </a:p>
        </p:txBody>
      </p:sp>
      <p:pic>
        <p:nvPicPr>
          <p:cNvPr id="2235394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700" y="1371600"/>
            <a:ext cx="544886" cy="1634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5395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751" y="3222308"/>
            <a:ext cx="1081807" cy="824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5396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3816" y="4243963"/>
            <a:ext cx="716770" cy="84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5397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477" y="5340748"/>
            <a:ext cx="1177588" cy="62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particle does not attach to a large floc in uniform shear* (edge of knowledge alert)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600200"/>
            <a:ext cx="7067353" cy="4525963"/>
          </a:xfrm>
        </p:spPr>
        <p:txBody>
          <a:bodyPr/>
          <a:lstStyle/>
          <a:p>
            <a:r>
              <a:rPr lang="en-US" dirty="0"/>
              <a:t>Thickness of viscous boundary layer, d, scales with floc diameter</a:t>
            </a:r>
          </a:p>
          <a:p>
            <a:r>
              <a:rPr lang="en-US" dirty="0"/>
              <a:t>Relative velocity goes to zero at best location for contact</a:t>
            </a:r>
          </a:p>
          <a:p>
            <a:r>
              <a:rPr lang="en-US" dirty="0"/>
              <a:t>Only similar sized particles can extend through each other’s viscous boundary layer</a:t>
            </a:r>
          </a:p>
        </p:txBody>
      </p:sp>
      <p:sp>
        <p:nvSpPr>
          <p:cNvPr id="4" name="Oval 3"/>
          <p:cNvSpPr/>
          <p:nvPr/>
        </p:nvSpPr>
        <p:spPr>
          <a:xfrm>
            <a:off x="8832378" y="3020540"/>
            <a:ext cx="1885175" cy="1885175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5" name="Oval 4"/>
          <p:cNvSpPr/>
          <p:nvPr/>
        </p:nvSpPr>
        <p:spPr>
          <a:xfrm flipH="1">
            <a:off x="4516319" y="3735872"/>
            <a:ext cx="83182" cy="83182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grpSp>
        <p:nvGrpSpPr>
          <p:cNvPr id="29" name="Group 28"/>
          <p:cNvGrpSpPr/>
          <p:nvPr/>
        </p:nvGrpSpPr>
        <p:grpSpPr>
          <a:xfrm>
            <a:off x="8299843" y="2190751"/>
            <a:ext cx="2950247" cy="3544755"/>
            <a:chOff x="5818157" y="2811981"/>
            <a:chExt cx="2694663" cy="3200401"/>
          </a:xfrm>
        </p:grpSpPr>
        <p:grpSp>
          <p:nvGrpSpPr>
            <p:cNvPr id="15" name="Group 14"/>
            <p:cNvGrpSpPr/>
            <p:nvPr/>
          </p:nvGrpSpPr>
          <p:grpSpPr>
            <a:xfrm>
              <a:off x="7165489" y="2811981"/>
              <a:ext cx="1347331" cy="1341930"/>
              <a:chOff x="7165489" y="2811981"/>
              <a:chExt cx="1347331" cy="1341930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 flipH="1" flipV="1">
              <a:off x="5818157" y="4670452"/>
              <a:ext cx="1347331" cy="1341930"/>
              <a:chOff x="7165489" y="2811981"/>
              <a:chExt cx="1347331" cy="134193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Oval 22"/>
          <p:cNvSpPr/>
          <p:nvPr/>
        </p:nvSpPr>
        <p:spPr>
          <a:xfrm>
            <a:off x="8746266" y="2934428"/>
            <a:ext cx="2057400" cy="20574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5" name="Oval 24"/>
          <p:cNvSpPr/>
          <p:nvPr/>
        </p:nvSpPr>
        <p:spPr>
          <a:xfrm>
            <a:off x="8660541" y="2848703"/>
            <a:ext cx="2228850" cy="222885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6" name="Oval 25"/>
          <p:cNvSpPr/>
          <p:nvPr/>
        </p:nvSpPr>
        <p:spPr>
          <a:xfrm>
            <a:off x="8574816" y="2762978"/>
            <a:ext cx="2400300" cy="24003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cxnSp>
        <p:nvCxnSpPr>
          <p:cNvPr id="30" name="Straight Arrow Connector 29"/>
          <p:cNvCxnSpPr>
            <a:endCxn id="4" idx="5"/>
          </p:cNvCxnSpPr>
          <p:nvPr/>
        </p:nvCxnSpPr>
        <p:spPr bwMode="auto">
          <a:xfrm>
            <a:off x="10183290" y="4343400"/>
            <a:ext cx="258187" cy="28623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31" name="Straight Arrow Connector 30"/>
          <p:cNvCxnSpPr>
            <a:endCxn id="26" idx="5"/>
          </p:cNvCxnSpPr>
          <p:nvPr/>
        </p:nvCxnSpPr>
        <p:spPr bwMode="auto">
          <a:xfrm flipH="1" flipV="1">
            <a:off x="10623600" y="4811761"/>
            <a:ext cx="260955" cy="279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954" y="5053838"/>
            <a:ext cx="93282" cy="16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1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C 0.09427 -0.00115 0.25052 0.00162 0.31471 -0.05393 C 0.37903 -0.10972 0.3806 -0.14745 0.4625 -0.15092 C 0.56719 -0.15601 0.68138 -0.12245 0.71758 -0.12986 " pathEditMode="relative" rAng="0" ptsTypes="AAAA">
                                      <p:cBhvr>
                                        <p:cTn id="10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72" y="-75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12" dur="1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4" dur="1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6" dur="1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4" grpId="0" animBg="1"/>
      <p:bldP spid="5" grpId="0" animBg="1"/>
      <p:bldP spid="5" grpId="1" animBg="1"/>
      <p:bldP spid="23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Similar size flocs can collide and attach* (edge of knowledge alert)</a:t>
            </a:r>
          </a:p>
        </p:txBody>
      </p:sp>
      <p:sp>
        <p:nvSpPr>
          <p:cNvPr id="4" name="Oval 3"/>
          <p:cNvSpPr/>
          <p:nvPr/>
        </p:nvSpPr>
        <p:spPr>
          <a:xfrm>
            <a:off x="6359613" y="3603344"/>
            <a:ext cx="1885175" cy="1885175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grpSp>
        <p:nvGrpSpPr>
          <p:cNvPr id="29" name="Group 28"/>
          <p:cNvGrpSpPr/>
          <p:nvPr/>
        </p:nvGrpSpPr>
        <p:grpSpPr>
          <a:xfrm>
            <a:off x="5827078" y="2773555"/>
            <a:ext cx="2950247" cy="3544755"/>
            <a:chOff x="5818157" y="2811981"/>
            <a:chExt cx="2694663" cy="3200401"/>
          </a:xfrm>
        </p:grpSpPr>
        <p:grpSp>
          <p:nvGrpSpPr>
            <p:cNvPr id="15" name="Group 14"/>
            <p:cNvGrpSpPr/>
            <p:nvPr/>
          </p:nvGrpSpPr>
          <p:grpSpPr>
            <a:xfrm>
              <a:off x="7165489" y="2811981"/>
              <a:ext cx="1347331" cy="1341930"/>
              <a:chOff x="7165489" y="2811981"/>
              <a:chExt cx="1347331" cy="1341930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 flipH="1" flipV="1">
              <a:off x="5818157" y="4670452"/>
              <a:ext cx="1347331" cy="1341930"/>
              <a:chOff x="7165489" y="2811981"/>
              <a:chExt cx="1347331" cy="134193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Oval 22"/>
          <p:cNvSpPr/>
          <p:nvPr/>
        </p:nvSpPr>
        <p:spPr>
          <a:xfrm>
            <a:off x="6273501" y="3517232"/>
            <a:ext cx="2057400" cy="20574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5" name="Oval 24"/>
          <p:cNvSpPr/>
          <p:nvPr/>
        </p:nvSpPr>
        <p:spPr>
          <a:xfrm>
            <a:off x="6187776" y="3431507"/>
            <a:ext cx="2228850" cy="222885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6" name="Oval 25"/>
          <p:cNvSpPr/>
          <p:nvPr/>
        </p:nvSpPr>
        <p:spPr>
          <a:xfrm>
            <a:off x="6102051" y="3345782"/>
            <a:ext cx="2400300" cy="24003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cxnSp>
        <p:nvCxnSpPr>
          <p:cNvPr id="30" name="Straight Arrow Connector 29"/>
          <p:cNvCxnSpPr>
            <a:endCxn id="4" idx="5"/>
          </p:cNvCxnSpPr>
          <p:nvPr/>
        </p:nvCxnSpPr>
        <p:spPr bwMode="auto">
          <a:xfrm>
            <a:off x="7710525" y="4926204"/>
            <a:ext cx="258187" cy="28623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cxnSp>
        <p:nvCxnSpPr>
          <p:cNvPr id="31" name="Straight Arrow Connector 30"/>
          <p:cNvCxnSpPr>
            <a:endCxn id="26" idx="5"/>
          </p:cNvCxnSpPr>
          <p:nvPr/>
        </p:nvCxnSpPr>
        <p:spPr bwMode="auto">
          <a:xfrm flipH="1" flipV="1">
            <a:off x="8150835" y="5394565"/>
            <a:ext cx="260955" cy="27979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triangle"/>
          </a:ln>
          <a:effectLst/>
        </p:spPr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89" y="5636642"/>
            <a:ext cx="93282" cy="164615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353022" y="2488919"/>
            <a:ext cx="1885175" cy="1885175"/>
          </a:xfrm>
          <a:prstGeom prst="ellipse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28" name="Oval 27"/>
          <p:cNvSpPr/>
          <p:nvPr/>
        </p:nvSpPr>
        <p:spPr>
          <a:xfrm>
            <a:off x="266910" y="2402807"/>
            <a:ext cx="2057400" cy="20574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32" name="Oval 31"/>
          <p:cNvSpPr/>
          <p:nvPr/>
        </p:nvSpPr>
        <p:spPr>
          <a:xfrm>
            <a:off x="181185" y="2317082"/>
            <a:ext cx="2228850" cy="222885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33" name="Oval 32"/>
          <p:cNvSpPr/>
          <p:nvPr/>
        </p:nvSpPr>
        <p:spPr>
          <a:xfrm>
            <a:off x="95460" y="2231357"/>
            <a:ext cx="2400300" cy="2400300"/>
          </a:xfrm>
          <a:prstGeom prst="ellipse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grpSp>
        <p:nvGrpSpPr>
          <p:cNvPr id="3" name="Group 2"/>
          <p:cNvGrpSpPr/>
          <p:nvPr/>
        </p:nvGrpSpPr>
        <p:grpSpPr>
          <a:xfrm>
            <a:off x="5920553" y="1771510"/>
            <a:ext cx="2324235" cy="3730267"/>
            <a:chOff x="5213940" y="1972477"/>
            <a:chExt cx="2324235" cy="3730267"/>
          </a:xfrm>
        </p:grpSpPr>
        <p:sp>
          <p:nvSpPr>
            <p:cNvPr id="35" name="Oval 34"/>
            <p:cNvSpPr/>
            <p:nvPr/>
          </p:nvSpPr>
          <p:spPr>
            <a:xfrm>
              <a:off x="5653000" y="3817569"/>
              <a:ext cx="1885175" cy="1885175"/>
            </a:xfrm>
            <a:prstGeom prst="ellipse">
              <a:avLst/>
            </a:prstGeom>
            <a:blipFill>
              <a:blip r:embed="rId4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/>
            </a:p>
          </p:txBody>
        </p:sp>
        <p:sp>
          <p:nvSpPr>
            <p:cNvPr id="36" name="Oval 35"/>
            <p:cNvSpPr/>
            <p:nvPr/>
          </p:nvSpPr>
          <p:spPr>
            <a:xfrm>
              <a:off x="5213940" y="1972477"/>
              <a:ext cx="1885175" cy="1885175"/>
            </a:xfrm>
            <a:prstGeom prst="ellipse">
              <a:avLst/>
            </a:prstGeom>
            <a:blipFill>
              <a:blip r:embed="rId4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/>
            </a:p>
          </p:txBody>
        </p:sp>
      </p:grpSp>
    </p:spTree>
    <p:extLst>
      <p:ext uri="{BB962C8B-B14F-4D97-AF65-F5344CB8AC3E}">
        <p14:creationId xmlns:p14="http://schemas.microsoft.com/office/powerpoint/2010/main" val="190131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0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2" dur="49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C 0.15017 0.00324 0.26996 -0.00579 0.4625 -0.10717 " pathEditMode="relative" rAng="0" ptsTypes="AA">
                                      <p:cBhvr>
                                        <p:cTn id="14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-53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C 0.15017 0.00324 0.26996 -0.00578 0.4625 -0.10717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-530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20" dur="5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C 0.15017 0.00324 0.26996 -0.00578 0.4625 -0.10717 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-53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0069 C 0.15017 0.00324 0.26996 -0.00578 0.4625 -0.10717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-530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8" dur="5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5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07407E-6 L 0.65208 -4.07407E-6 " pathEditMode="relative" rAng="0" ptsTypes="AA">
                                      <p:cBhvr>
                                        <p:cTn id="59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Flocculation models based on geometry and stickiness of nanoparticles can predict performance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coagulant forms sticky nanoparticles</a:t>
            </a:r>
          </a:p>
          <a:p>
            <a:r>
              <a:rPr lang="en-US" dirty="0"/>
              <a:t>The bond between a coagulant nanoparticle and a clay platelet is strong</a:t>
            </a:r>
          </a:p>
          <a:p>
            <a:r>
              <a:rPr lang="en-US" dirty="0"/>
              <a:t>The bond between two coagulant nanoparticles might be weaker </a:t>
            </a:r>
          </a:p>
          <a:p>
            <a:r>
              <a:rPr lang="en-US" dirty="0"/>
              <a:t>Macromolecules of natural organic matter (NOM) cover the coagulant nanoparticles (and NOM isn’t sticky)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5329" y="6126163"/>
            <a:ext cx="7603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There is still much to learn about flocculation!</a:t>
            </a:r>
          </a:p>
        </p:txBody>
      </p:sp>
    </p:spTree>
    <p:extLst>
      <p:ext uri="{BB962C8B-B14F-4D97-AF65-F5344CB8AC3E}">
        <p14:creationId xmlns:p14="http://schemas.microsoft.com/office/powerpoint/2010/main" val="25071481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How do the flocs grow?</a:t>
            </a:r>
          </a:p>
        </p:txBody>
      </p:sp>
      <p:pic>
        <p:nvPicPr>
          <p:cNvPr id="155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200000">
            <a:off x="3464722" y="3948305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pic>
        <p:nvPicPr>
          <p:cNvPr id="156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5400000" flipV="1">
            <a:off x="4801210" y="4829456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  <a:scene3d>
            <a:camera prst="orthographicFront">
              <a:rot lat="0" lon="0" rev="19799999"/>
            </a:camera>
            <a:lightRig rig="threePt" dir="t"/>
          </a:scene3d>
        </p:spPr>
      </p:pic>
      <p:pic>
        <p:nvPicPr>
          <p:cNvPr id="157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200000">
            <a:off x="3617122" y="1864508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pic>
        <p:nvPicPr>
          <p:cNvPr id="158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5400000" flipV="1">
            <a:off x="4953610" y="2762285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  <a:scene3d>
            <a:camera prst="orthographicFront">
              <a:rot lat="0" lon="0" rev="19799999"/>
            </a:camera>
            <a:lightRig rig="threePt" dir="t"/>
          </a:scene3d>
        </p:spPr>
      </p:pic>
      <p:pic>
        <p:nvPicPr>
          <p:cNvPr id="159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200000">
            <a:off x="3758443" y="2978450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pic>
        <p:nvPicPr>
          <p:cNvPr id="160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5400000" flipV="1">
            <a:off x="5094931" y="3876227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  <a:scene3d>
            <a:camera prst="orthographicFront">
              <a:rot lat="0" lon="0" rev="19799999"/>
            </a:camera>
            <a:lightRig rig="threePt" dir="t"/>
          </a:scene3d>
        </p:spPr>
      </p:pic>
      <p:pic>
        <p:nvPicPr>
          <p:cNvPr id="163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200000">
            <a:off x="7008826" y="3843002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pic>
        <p:nvPicPr>
          <p:cNvPr id="164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5400000" flipV="1">
            <a:off x="8345314" y="4740779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  <a:scene3d>
            <a:camera prst="orthographicFront">
              <a:rot lat="0" lon="0" rev="19799999"/>
            </a:camera>
            <a:lightRig rig="threePt" dir="t"/>
          </a:scene3d>
        </p:spPr>
      </p:pic>
      <p:grpSp>
        <p:nvGrpSpPr>
          <p:cNvPr id="167" name="Group 166"/>
          <p:cNvGrpSpPr/>
          <p:nvPr/>
        </p:nvGrpSpPr>
        <p:grpSpPr>
          <a:xfrm>
            <a:off x="8691563" y="3304654"/>
            <a:ext cx="283630" cy="253824"/>
            <a:chOff x="6986427" y="2972145"/>
            <a:chExt cx="283630" cy="253824"/>
          </a:xfrm>
        </p:grpSpPr>
        <p:pic>
          <p:nvPicPr>
            <p:cNvPr id="165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6200000">
              <a:off x="6985633" y="3039438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pic>
          <p:nvPicPr>
            <p:cNvPr id="166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5400000" flipV="1">
              <a:off x="7083525" y="2972939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</p:grpSp>
      <p:grpSp>
        <p:nvGrpSpPr>
          <p:cNvPr id="170" name="Group 169"/>
          <p:cNvGrpSpPr/>
          <p:nvPr/>
        </p:nvGrpSpPr>
        <p:grpSpPr>
          <a:xfrm>
            <a:off x="3975364" y="5205503"/>
            <a:ext cx="291942" cy="203954"/>
            <a:chOff x="2394919" y="5205503"/>
            <a:chExt cx="291942" cy="203954"/>
          </a:xfrm>
        </p:grpSpPr>
        <p:pic>
          <p:nvPicPr>
            <p:cNvPr id="168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6200000">
              <a:off x="2394125" y="5206297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  <p:pic>
          <p:nvPicPr>
            <p:cNvPr id="169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5400000" flipV="1">
              <a:off x="2500329" y="5222926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</p:grpSp>
      <p:grpSp>
        <p:nvGrpSpPr>
          <p:cNvPr id="174" name="Group 173"/>
          <p:cNvGrpSpPr/>
          <p:nvPr/>
        </p:nvGrpSpPr>
        <p:grpSpPr>
          <a:xfrm>
            <a:off x="3811886" y="3703623"/>
            <a:ext cx="291937" cy="212275"/>
            <a:chOff x="2231441" y="3046896"/>
            <a:chExt cx="291937" cy="212275"/>
          </a:xfrm>
        </p:grpSpPr>
        <p:pic>
          <p:nvPicPr>
            <p:cNvPr id="172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5400000" flipV="1">
              <a:off x="2336846" y="3047690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  <p:pic>
          <p:nvPicPr>
            <p:cNvPr id="173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6200000">
              <a:off x="2230647" y="3072640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</p:grpSp>
      <p:grpSp>
        <p:nvGrpSpPr>
          <p:cNvPr id="176" name="Group 175"/>
          <p:cNvGrpSpPr/>
          <p:nvPr/>
        </p:nvGrpSpPr>
        <p:grpSpPr>
          <a:xfrm>
            <a:off x="4543401" y="2115885"/>
            <a:ext cx="300259" cy="237183"/>
            <a:chOff x="2962956" y="2115885"/>
            <a:chExt cx="300259" cy="237183"/>
          </a:xfrm>
        </p:grpSpPr>
        <p:pic>
          <p:nvPicPr>
            <p:cNvPr id="171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5400000" flipV="1">
              <a:off x="3076683" y="2116679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  <p:pic>
          <p:nvPicPr>
            <p:cNvPr id="175" name="Picture 24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 rot="16200000">
              <a:off x="2962162" y="2166537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</p:grpSp>
      <p:grpSp>
        <p:nvGrpSpPr>
          <p:cNvPr id="183" name="Group 182"/>
          <p:cNvGrpSpPr/>
          <p:nvPr/>
        </p:nvGrpSpPr>
        <p:grpSpPr>
          <a:xfrm>
            <a:off x="6084072" y="2218458"/>
            <a:ext cx="499826" cy="320263"/>
            <a:chOff x="4503627" y="2218458"/>
            <a:chExt cx="499826" cy="320263"/>
          </a:xfrm>
        </p:grpSpPr>
        <p:grpSp>
          <p:nvGrpSpPr>
            <p:cNvPr id="177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178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179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180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181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182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grpSp>
        <p:nvGrpSpPr>
          <p:cNvPr id="190" name="Group 189"/>
          <p:cNvGrpSpPr/>
          <p:nvPr/>
        </p:nvGrpSpPr>
        <p:grpSpPr>
          <a:xfrm>
            <a:off x="3429472" y="5784639"/>
            <a:ext cx="319658" cy="359128"/>
            <a:chOff x="1849027" y="5784639"/>
            <a:chExt cx="319658" cy="359128"/>
          </a:xfrm>
        </p:grpSpPr>
        <p:grpSp>
          <p:nvGrpSpPr>
            <p:cNvPr id="184" name="Group 183"/>
            <p:cNvGrpSpPr/>
            <p:nvPr/>
          </p:nvGrpSpPr>
          <p:grpSpPr>
            <a:xfrm>
              <a:off x="1849027" y="5939813"/>
              <a:ext cx="291942" cy="203954"/>
              <a:chOff x="2394919" y="5205503"/>
              <a:chExt cx="291942" cy="203954"/>
            </a:xfrm>
          </p:grpSpPr>
          <p:pic>
            <p:nvPicPr>
              <p:cNvPr id="185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16200000">
                <a:off x="2394125" y="520629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186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5400000" flipV="1">
                <a:off x="2500329" y="5222926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  <p:grpSp>
          <p:nvGrpSpPr>
            <p:cNvPr id="187" name="Group 186"/>
            <p:cNvGrpSpPr/>
            <p:nvPr/>
          </p:nvGrpSpPr>
          <p:grpSpPr>
            <a:xfrm>
              <a:off x="1876748" y="5784639"/>
              <a:ext cx="291937" cy="212275"/>
              <a:chOff x="2231441" y="3046896"/>
              <a:chExt cx="291937" cy="212275"/>
            </a:xfrm>
          </p:grpSpPr>
          <p:pic>
            <p:nvPicPr>
              <p:cNvPr id="188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5400000" flipV="1">
                <a:off x="2336846" y="3047690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189" name="Picture 24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 rot="16200000">
                <a:off x="2230647" y="3072640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</p:grpSp>
      <p:pic>
        <p:nvPicPr>
          <p:cNvPr id="38" name="Picture 24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200000">
            <a:off x="2345325" y="2882756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C -0.04701 0.03935 -0.09375 0.0787 -0.05143 0.12731 C -0.00911 0.17569 0.15 0.28518 0.25404 0.29097 C 0.35781 0.29722 0.55664 0.21574 0.57174 0.16365 C 0.58646 0.1118 0.40221 -0.01852 0.34323 -0.0213 C 0.28438 -0.02408 0.26289 0.16736 0.21862 0.14745 C 0.17435 0.12731 0.11289 -0.19723 0.07773 -0.14167 C 0.04258 -0.08588 -0.06875 0.37939 0.00794 0.48194 C 0.08477 0.58472 0.48164 0.57176 0.53789 0.475 C 0.59427 0.37847 0.43555 -0.01829 0.34674 -0.09792 C 0.25807 -0.17732 0.13151 -0.09005 0.00521 -0.00255 " pathEditMode="relative" rAng="0" ptsTypes="AAAAAAAAAAA">
                                      <p:cBhvr>
                                        <p:cTn id="6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21" y="202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C 0.00664 0.01504 0.0444 0.07569 0.03958 0.09027 C 0.03476 0.10486 -0.01719 0.09328 -0.02956 0.08796 C -0.0418 0.08263 -0.0392 0.06226 -0.0349 0.05763 C -0.0306 0.053 -0.00638 0.0618 -0.00313 0.06018 C 0.00013 0.05856 -0.00742 0.05324 -0.01498 0.04791 C -0.0224 0.04259 -0.03998 0.02754 -0.04753 0.02847 C -0.05521 0.02939 -0.06211 0.04097 -0.06133 0.05277 C -0.06042 0.06458 -0.05313 0.09537 -0.04271 0.0993 C -0.03229 0.10324 0.00429 0.08078 0.00091 0.07615 C -0.00261 0.07152 -0.05716 0.06342 -0.06394 0.07106 L -0.03946 0.12199 C -0.02383 0.13101 0.0151 0.13032 0.0306 0.12546 C 0.04596 0.1206 0.04544 0.10046 0.05364 0.09328 C 0.06185 0.08611 0.08034 0.09074 0.07968 0.08194 C 0.07903 0.07314 0.0457 0.04722 0.04961 0.04074 L 0.10364 0.04236 " pathEditMode="relative" rAng="0" ptsTypes="AAAAAAAAAAAAAAAAA">
                                      <p:cBhvr>
                                        <p:cTn id="8" dur="3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9" y="643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7037E-6 C 0.00729 -0.00555 0.03542 -0.0324 0.04362 -0.03402 C 0.0517 -0.03564 0.05521 -0.02963 0.04909 -0.00972 C 0.0431 0.01019 0.02552 0.07408 0.00729 0.08496 C -0.01094 0.09584 -0.05612 0.05116 -0.06002 0.05579 C -0.06406 0.06042 -0.03958 0.11227 -0.01627 0.11274 C 0.0069 0.1132 0.08229 0.07153 0.08008 0.05811 C 0.07774 0.04468 -0.01237 0.04561 -0.03008 0.03149 C -0.04778 0.01736 -0.03424 -0.01527 -0.02643 -0.02662 C -0.01862 -0.03796 0.01185 -0.02777 0.01719 -0.03634 C 0.02253 -0.0449 0.01289 -0.07453 0.00638 -0.0787 C -2.29167E-6 -0.08287 -0.01614 -0.05926 -0.02096 -0.0618 C -0.02591 -0.06435 -0.0207 -0.08935 -0.02278 -0.09444 L -0.03372 -0.09213 " pathEditMode="relative" rAng="0" ptsTypes="AAAAAAAAAAAAAA">
                                      <p:cBhvr>
                                        <p:cTn id="10" dur="30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7" y="90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0116 C 0.00638 0.01388 0.04427 0.07453 0.03945 0.08912 C 0.03476 0.1037 -0.01719 0.09212 -0.02956 0.0868 C -0.0418 0.08148 -0.0392 0.06111 -0.0349 0.05648 C -0.0306 0.05185 -0.00638 0.06064 -0.00313 0.05902 C 4.375E-6 0.0574 -0.00743 0.05208 -0.01498 0.04675 C -0.0224 0.04143 -0.03998 0.02638 -0.04753 0.02731 C -0.05521 0.02824 -0.06211 0.03981 -0.06133 0.05162 C -0.06042 0.06342 -0.05313 0.09421 -0.04271 0.09814 C -0.0323 0.10208 0.00416 0.07962 0.00091 0.075 C -0.00261 0.07037 -0.05717 0.06226 -0.06394 0.0699 L -0.03946 0.12083 C -0.02383 0.12986 0.03789 0.12013 0.03059 0.1243 C 0.02304 0.12847 -0.06355 0.14837 -0.08295 0.14606 C -0.10248 0.14375 -0.08594 0.12291 -0.08581 0.10972 C -0.08555 0.09652 -0.09688 0.06666 -0.08217 0.0662 L 0.00325 0.10625 " pathEditMode="relative" rAng="0" ptsTypes="AAAAAAAAAAAAAAAAA">
                                      <p:cBhvr>
                                        <p:cTn id="12" dur="3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736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115 C 0.00729 -0.00671 0.03542 -0.03356 0.04362 -0.03518 C 0.05169 -0.0368 0.05521 -0.03078 0.04909 -0.01088 C 0.0431 0.00903 0.02552 0.07292 0.00729 0.0838 C -0.01094 0.09468 -0.04779 0.08172 -0.06003 0.05463 C -0.07239 0.02755 -0.0526 -0.07014 -0.06654 -0.07916 C -0.08034 -0.08819 -0.14896 -0.01736 -0.14284 0.00093 C -0.13685 0.01922 -0.04948 0.03519 -0.03008 0.03033 C -0.01055 0.02547 -0.03424 -0.01643 -0.02643 -0.02777 C -0.01862 -0.03912 0.01185 -0.02893 0.01719 -0.0375 C 0.02253 -0.04606 0.01289 -0.07569 0.00638 -0.07986 C -8.33333E-7 -0.08402 -0.01055 -0.07129 -0.02096 -0.06296 C -0.03138 -0.05463 -0.03802 -0.03726 -0.05612 -0.03032 C -0.07409 -0.02338 -0.11445 -0.02361 -0.12969 -0.02176 " pathEditMode="relative" rAng="0" ptsTypes="AAAAAAAAAAAAAA">
                                      <p:cBhvr>
                                        <p:cTn id="14" dur="3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7" y="44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16 0.00185 C 0.02227 0.0294 0.10156 0.14005 0.09883 0.1669 C 0.09597 0.19375 -0.01002 0.1713 -0.00989 0.1625 C -0.00976 0.15371 0.08268 0.12917 0.09987 0.11459 C 0.11706 0.1 0.10781 0.07894 0.09336 0.07454 C 0.07904 0.07014 0.0349 0.09213 0.01302 0.08843 C -0.00885 0.08472 -0.02617 0.05093 -0.03841 0.05255 C -0.05039 0.05417 -0.06133 0.0757 -0.05989 0.09746 C -0.05846 0.11945 -0.05612 0.20185 -0.03073 0.18357 C -0.00534 0.16528 0.09805 -0.00393 0.09258 -0.01273 C 0.08698 -0.02153 -0.04427 0.09144 -0.06393 0.13125 C -0.08346 0.17107 -0.05039 0.20857 -0.02552 0.22547 C -0.00065 0.24236 0.06029 0.24097 0.08451 0.23195 C 0.10886 0.22292 0.10794 0.18565 0.12084 0.17246 C 0.13373 0.15926 0.16302 0.16783 0.16185 0.15139 C 0.16081 0.13519 0.11094 0.11227 0.11459 0.07523 L 0.18347 -0.07083 " pathEditMode="relative" rAng="0" ptsTypes="AAAAAAAAAAAAAAAAA">
                                      <p:cBhvr>
                                        <p:cTn id="16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1" y="819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5 0.00208 C 0.01627 0.01111 0.04648 0.04444 0.07552 0.05648 C 0.10455 0.06852 0.17357 0.04884 0.17812 0.07477 C 0.18268 0.10069 0.12955 0.19583 0.10221 0.21157 C 0.075 0.22731 0.02018 0.16227 0.01497 0.16898 C 0.00989 0.17569 0.04153 0.25139 0.07174 0.25208 C 0.10195 0.25278 0.19961 0.1919 0.19674 0.17222 C 0.19375 0.15278 0.07695 0.15417 0.05403 0.13356 C 0.03086 0.11296 0.04062 0.09815 0.05872 0.04884 C 0.07669 -0.00046 0.15612 -0.12917 0.16263 -0.16273 C 0.16927 -0.1963 0.1095 -0.11898 0.0983 -0.15301 C 0.08698 -0.18704 0.08867 -0.35625 0.09466 -0.36759 C 0.10052 -0.37894 0.14127 -0.24769 0.13372 -0.22107 C 0.12604 -0.19444 0.06601 -0.21042 0.0483 -0.20764 " pathEditMode="relative" rAng="0" ptsTypes="AAAAAAAAAAAAAA">
                                      <p:cBhvr>
                                        <p:cTn id="18" dur="3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09" y="-601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0.00255 C 0.01666 0.02569 0.10039 0.13935 0.09883 0.1669 C 0.09726 0.19444 0.0095 0.17245 -0.0099 0.1625 C -0.0293 0.15278 -0.02513 0.11505 -0.01836 0.10648 C -0.01159 0.09792 0.02643 0.11412 0.03164 0.11111 C 0.03685 0.10833 0.02487 0.09838 0.01302 0.08843 C 0.00117 0.0787 -0.02617 0.05093 -0.03841 0.05255 C -0.05039 0.05417 -0.06133 0.07569 -0.0599 0.09745 C -0.05847 0.11944 -0.04701 0.17639 -0.03073 0.18357 C -0.0142 0.19097 0.04336 0.14931 0.03789 0.14074 C 0.03242 0.13218 -0.05326 0.11713 -0.06394 0.13125 L -0.02552 0.22546 C -0.00091 0.24236 0.06028 0.24097 0.0845 0.23194 C 0.10885 0.22292 0.10794 0.18565 0.12083 0.17245 C 0.13372 0.15926 0.16302 0.16782 0.16185 0.15139 C 0.1608 0.13519 0.13177 0.07014 0.11458 0.07523 L 0.0582 0.18357 " pathEditMode="relative" rAng="0" ptsTypes="AAAAAAAAAAAAAAAAA">
                                      <p:cBhvr>
                                        <p:cTn id="20" dur="3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96" y="1203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0371 C 0.02865 0.00949 0.12696 0.01667 0.14935 0.03797 C 0.17175 0.05926 0.14701 0.10324 0.1392 0.13218 C 0.13138 0.16111 0.12292 0.20556 0.10222 0.21158 C 0.08164 0.2176 0.02018 0.16227 0.01498 0.16898 C 0.0099 0.1757 0.04154 0.25139 0.07175 0.25209 C 0.10196 0.25278 0.19961 0.1919 0.19675 0.17222 C 0.19375 0.15278 0.07696 0.15417 0.05404 0.13357 C 0.03086 0.11297 0.04857 0.06528 0.05873 0.04885 C 0.06875 0.03218 0.10821 0.04722 0.11511 0.03472 C 0.12227 0.02222 0.10951 -0.02106 0.10117 -0.02708 C 0.09284 -0.0331 0.07917 -0.01458 0.06563 -0.00254 C 0.05209 0.00972 0.04362 0.03496 0.02018 0.04514 C -0.00325 0.05533 -0.05534 0.05486 -0.07513 0.05764 " pathEditMode="relative" rAng="0" ptsTypes="AAAAAAAAAAAAAA">
                                      <p:cBhvr>
                                        <p:cTn id="22" dur="3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1081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1"/>
                                            </p:cond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0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C -0.02773 0.00648 -0.13659 0.00856 -0.16628 0.03888 C -0.19596 0.06921 -0.20404 0.16851 -0.17813 0.18194 C -0.15221 0.19537 -0.03034 0.13796 -0.01081 0.11898 C 0.00885 0.1 -0.04076 0.06481 -0.06081 0.06805 C -0.08073 0.07129 -0.11927 0.10972 -0.13086 0.13819 C -0.14258 0.16666 -0.14648 0.21088 -0.13086 0.23888 C -0.11523 0.26689 -0.05664 0.29259 -0.03711 0.30671 " pathEditMode="relative" rAng="0" ptsTypes="AAAAAAAA">
                                      <p:cBhvr>
                                        <p:cTn id="37" dur="3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87" y="15324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6"/>
                                            </p:cond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8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59259E-6 C 0.02409 0.02963 0.04844 0.05949 0.07448 0.06551 C 0.10052 0.07153 0.13633 0.06459 0.15638 0.03635 C 0.17656 0.0081 0.20534 -0.07639 0.19544 -0.10416 C 0.18555 -0.13194 0.12761 -0.12801 0.09727 -0.13078 C 0.0668 -0.13356 0.03333 -0.13495 0.01263 -0.12106 C -0.00794 -0.10717 -0.0306 -0.08518 -0.02721 -0.04722 C -0.02396 -0.00926 0.02227 0.06991 0.03281 0.10672 C 0.04336 0.14352 0.05247 0.15903 0.03633 0.17338 C 0.02018 0.18773 -0.0431 0.19977 -0.06458 0.19283 C -0.08607 0.18588 -0.09375 0.14746 -0.09271 0.13218 C -0.09167 0.1169 -0.075 0.1088 -0.0582 0.1007 " pathEditMode="relative" rAng="0" ptsTypes="AAAAAAAAAAAA">
                                      <p:cBhvr>
                                        <p:cTn id="39" dur="3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310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8"/>
                                            </p:cond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44444E-6 C 0.04648 -0.02708 0.09309 -0.05393 0.13997 -0.04861 C 0.18684 -0.04328 0.26289 0.01019 0.28177 0.03264 C 0.30065 0.0551 0.26445 0.07037 0.25364 0.08588 C 0.24283 0.10139 0.21106 0.11459 0.21679 0.12639 C 0.22252 0.1382 0.26549 0.15811 0.28763 0.15672 C 0.30989 0.15533 0.34114 0.13681 0.35052 0.11806 C 0.35989 0.09931 0.37031 0.06204 0.34362 0.04468 C 0.31679 0.02732 0.25533 0.01806 0.18997 0.01436 " pathEditMode="relative" rAng="0" ptsTypes="AAAAAAAAA">
                                      <p:cBhvr>
                                        <p:cTn id="41" dur="3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21" y="537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0"/>
                                            </p:cond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2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96296E-6 C -0.02917 0.0044 -0.05833 0.00903 -0.07188 -0.00115 C -0.08542 -0.01134 -0.09102 -0.03171 -0.08177 -0.06065 C -0.07253 -0.08958 -0.03346 -0.1669 -0.01628 -0.17453 C 0.00091 -0.18217 0.02956 -0.1294 0.02187 -0.10671 C 0.01419 -0.08402 -0.02227 -0.05995 -0.06185 -0.03889 C -0.10143 -0.01782 -0.17604 0.02824 -0.21576 0.01945 C -0.2556 0.01065 -0.28906 -0.06342 -0.3 -0.09097 C -0.31094 -0.11852 -0.29844 -0.12824 -0.28177 -0.1456 " pathEditMode="relative" rAng="0" ptsTypes="AAAAAAAAA">
                                      <p:cBhvr>
                                        <p:cTn id="43" dur="3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3" y="-775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2"/>
                                            </p:cond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7.40741E-7 C 0.03346 0.00185 0.06706 0.00393 0.06628 0.03032 C 0.06563 0.05671 0.03503 0.14329 -0.00364 0.1588 C -0.04232 0.1743 -0.12513 0.10555 -0.16654 0.12361 C -0.20781 0.14167 -0.27383 0.22917 -0.25195 0.26782 C -0.23008 0.30648 -0.08476 0.36528 -0.03555 0.35509 C 0.01354 0.34491 0.04688 0.23079 0.04271 0.20718 C 0.03854 0.18356 -0.04544 0.20486 -0.06094 0.21319 C -0.07643 0.22153 -0.06315 0.23912 -0.05 0.25694 " pathEditMode="relative" rAng="0" ptsTypes="AAAAAAAAA">
                                      <p:cBhvr>
                                        <p:cTn id="50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1780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89806E-17 1.48148E-6 C 0.12474 0.02014 0.24987 0.04028 0.33372 -0.01204 C 0.41758 -0.06435 0.51289 -0.24746 0.50195 -0.31458 C 0.49102 -0.38125 0.31849 -0.40162 0.26836 -0.41273 C 0.21823 -0.42384 0.21706 -0.39699 0.20117 -0.38148 C 0.18542 -0.36621 0.16693 -0.33611 0.17357 -0.32083 C 0.18034 -0.30556 0.18568 -0.2669 0.20065 -0.26412 " pathEditMode="relative" rAng="0" ptsTypes="AAAAAAA">
                                      <p:cBhvr>
                                        <p:cTn id="52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43" y="-1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size changes produced by flocculation are dramatic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sequential collisions are required to make a 1 mm particle starting from 1 </a:t>
            </a:r>
            <a:r>
              <a:rPr lang="en-US" dirty="0">
                <a:latin typeface="Symbol" pitchFamily="18" charset="2"/>
              </a:rPr>
              <a:t>m</a:t>
            </a:r>
            <a:r>
              <a:rPr lang="en-US" dirty="0"/>
              <a:t>m particles?</a:t>
            </a:r>
          </a:p>
          <a:p>
            <a:r>
              <a:rPr lang="en-US" dirty="0"/>
              <a:t>How much larger in volume is the 1 mm diameter particle?</a:t>
            </a:r>
          </a:p>
          <a:p>
            <a:r>
              <a:rPr lang="en-US" dirty="0"/>
              <a:t>____________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8063" y="4237531"/>
            <a:ext cx="99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1,000</a:t>
            </a:r>
          </a:p>
        </p:txBody>
      </p:sp>
      <p:sp>
        <p:nvSpPr>
          <p:cNvPr id="6" name="Rectangle 5"/>
          <p:cNvSpPr/>
          <p:nvPr/>
        </p:nvSpPr>
        <p:spPr>
          <a:xfrm>
            <a:off x="1868113" y="4222931"/>
            <a:ext cx="1651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,000,000 !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sz="4000" dirty="0"/>
              <a:t>It requires many sequential doubling collisions to make a big floc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collision 1+1=2</a:t>
            </a:r>
          </a:p>
          <a:p>
            <a:r>
              <a:rPr lang="en-US" dirty="0"/>
              <a:t>2 collisions 2+2=4</a:t>
            </a:r>
          </a:p>
          <a:p>
            <a:r>
              <a:rPr lang="en-US" dirty="0"/>
              <a:t>3 collisions 4+4=8</a:t>
            </a:r>
          </a:p>
          <a:p>
            <a:r>
              <a:rPr lang="en-US" dirty="0"/>
              <a:t>4 collisions 8+8=16</a:t>
            </a:r>
          </a:p>
          <a:p>
            <a:r>
              <a:rPr lang="en-US" dirty="0"/>
              <a:t>Number of original particles in the floc = 2</a:t>
            </a:r>
            <a:r>
              <a:rPr lang="en-US" baseline="60000" dirty="0"/>
              <a:t>n</a:t>
            </a:r>
            <a:endParaRPr lang="en-US" dirty="0"/>
          </a:p>
          <a:p>
            <a:r>
              <a:rPr lang="en-US" dirty="0"/>
              <a:t>What is n to obtain 1,000,000,000 = 2</a:t>
            </a:r>
            <a:r>
              <a:rPr lang="en-US" baseline="60000" dirty="0"/>
              <a:t>n</a:t>
            </a:r>
            <a:r>
              <a:rPr lang="en-US" dirty="0"/>
              <a:t>?</a:t>
            </a:r>
            <a:endParaRPr lang="en-US" baseline="30000" dirty="0"/>
          </a:p>
          <a:p>
            <a:r>
              <a:rPr lang="en-US" dirty="0"/>
              <a:t>n=30</a:t>
            </a:r>
          </a:p>
        </p:txBody>
      </p:sp>
      <p:pic>
        <p:nvPicPr>
          <p:cNvPr id="4" name="Picture 24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 rot="16200000">
            <a:off x="4297739" y="1703406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grpSp>
        <p:nvGrpSpPr>
          <p:cNvPr id="5" name="Group 4"/>
          <p:cNvGrpSpPr/>
          <p:nvPr/>
        </p:nvGrpSpPr>
        <p:grpSpPr>
          <a:xfrm>
            <a:off x="4475873" y="2262353"/>
            <a:ext cx="300259" cy="237183"/>
            <a:chOff x="2962956" y="2115885"/>
            <a:chExt cx="300259" cy="237183"/>
          </a:xfrm>
        </p:grpSpPr>
        <p:pic>
          <p:nvPicPr>
            <p:cNvPr id="6" name="Picture 24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 rot="5400000" flipV="1">
              <a:off x="3076683" y="2116679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  <p:pic>
          <p:nvPicPr>
            <p:cNvPr id="7" name="Picture 24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 rot="16200000">
              <a:off x="2962162" y="2166537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</p:grpSp>
      <p:grpSp>
        <p:nvGrpSpPr>
          <p:cNvPr id="8" name="Group 7"/>
          <p:cNvGrpSpPr/>
          <p:nvPr/>
        </p:nvGrpSpPr>
        <p:grpSpPr>
          <a:xfrm>
            <a:off x="4437125" y="2755624"/>
            <a:ext cx="499826" cy="320263"/>
            <a:chOff x="4503627" y="2218458"/>
            <a:chExt cx="499826" cy="320263"/>
          </a:xfrm>
        </p:grpSpPr>
        <p:grpSp>
          <p:nvGrpSpPr>
            <p:cNvPr id="9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13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14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10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11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12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pic>
        <p:nvPicPr>
          <p:cNvPr id="15" name="Picture 24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 rot="16200000">
            <a:off x="4879631" y="1711719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grpSp>
        <p:nvGrpSpPr>
          <p:cNvPr id="16" name="Group 15"/>
          <p:cNvGrpSpPr/>
          <p:nvPr/>
        </p:nvGrpSpPr>
        <p:grpSpPr>
          <a:xfrm>
            <a:off x="4933073" y="2254040"/>
            <a:ext cx="300259" cy="237183"/>
            <a:chOff x="2962956" y="2115885"/>
            <a:chExt cx="300259" cy="237183"/>
          </a:xfrm>
        </p:grpSpPr>
        <p:pic>
          <p:nvPicPr>
            <p:cNvPr id="17" name="Picture 24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 rot="5400000" flipV="1">
              <a:off x="3076683" y="2116679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  <a:scene3d>
              <a:camera prst="orthographicFront">
                <a:rot lat="0" lon="0" rev="19799999"/>
              </a:camera>
              <a:lightRig rig="threePt" dir="t"/>
            </a:scene3d>
          </p:spPr>
        </p:pic>
        <p:pic>
          <p:nvPicPr>
            <p:cNvPr id="18" name="Picture 24"/>
            <p:cNvPicPr>
              <a:picLocks noChangeAspect="1" noChangeArrowheads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 bwMode="auto">
            <a:xfrm rot="16200000">
              <a:off x="2962162" y="2166537"/>
              <a:ext cx="187325" cy="185738"/>
            </a:xfrm>
            <a:prstGeom prst="rect">
              <a:avLst/>
            </a:prstGeom>
            <a:noFill/>
            <a:ln w="12700">
              <a:noFill/>
              <a:miter lim="800000"/>
              <a:headEnd type="none" w="lg" len="med"/>
              <a:tailEnd type="none" w="lg" len="med"/>
            </a:ln>
            <a:effectLst/>
          </p:spPr>
        </p:pic>
      </p:grpSp>
      <p:grpSp>
        <p:nvGrpSpPr>
          <p:cNvPr id="19" name="Group 18"/>
          <p:cNvGrpSpPr/>
          <p:nvPr/>
        </p:nvGrpSpPr>
        <p:grpSpPr>
          <a:xfrm>
            <a:off x="5102143" y="2755624"/>
            <a:ext cx="499826" cy="320263"/>
            <a:chOff x="4503627" y="2218458"/>
            <a:chExt cx="499826" cy="320263"/>
          </a:xfrm>
        </p:grpSpPr>
        <p:grpSp>
          <p:nvGrpSpPr>
            <p:cNvPr id="20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24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25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21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22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23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grpSp>
        <p:nvGrpSpPr>
          <p:cNvPr id="29" name="Group 28"/>
          <p:cNvGrpSpPr/>
          <p:nvPr/>
        </p:nvGrpSpPr>
        <p:grpSpPr>
          <a:xfrm>
            <a:off x="4503627" y="3379078"/>
            <a:ext cx="499826" cy="320263"/>
            <a:chOff x="4503627" y="2218458"/>
            <a:chExt cx="499826" cy="320263"/>
          </a:xfrm>
        </p:grpSpPr>
        <p:grpSp>
          <p:nvGrpSpPr>
            <p:cNvPr id="30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34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35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31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32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33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grpSp>
        <p:nvGrpSpPr>
          <p:cNvPr id="36" name="Group 35"/>
          <p:cNvGrpSpPr/>
          <p:nvPr/>
        </p:nvGrpSpPr>
        <p:grpSpPr>
          <a:xfrm>
            <a:off x="4661569" y="3437267"/>
            <a:ext cx="499826" cy="320263"/>
            <a:chOff x="4503627" y="2218458"/>
            <a:chExt cx="499826" cy="320263"/>
          </a:xfrm>
        </p:grpSpPr>
        <p:grpSp>
          <p:nvGrpSpPr>
            <p:cNvPr id="37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41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42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38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39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40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grpSp>
        <p:nvGrpSpPr>
          <p:cNvPr id="43" name="Group 42"/>
          <p:cNvGrpSpPr/>
          <p:nvPr/>
        </p:nvGrpSpPr>
        <p:grpSpPr>
          <a:xfrm rot="19742345">
            <a:off x="5567657" y="3379078"/>
            <a:ext cx="499826" cy="320263"/>
            <a:chOff x="4503627" y="2218458"/>
            <a:chExt cx="499826" cy="320263"/>
          </a:xfrm>
        </p:grpSpPr>
        <p:grpSp>
          <p:nvGrpSpPr>
            <p:cNvPr id="44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48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49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45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46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47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grpSp>
        <p:nvGrpSpPr>
          <p:cNvPr id="50" name="Group 49"/>
          <p:cNvGrpSpPr/>
          <p:nvPr/>
        </p:nvGrpSpPr>
        <p:grpSpPr>
          <a:xfrm rot="17239213">
            <a:off x="5758851" y="3437267"/>
            <a:ext cx="499826" cy="320263"/>
            <a:chOff x="4503627" y="2218458"/>
            <a:chExt cx="499826" cy="320263"/>
          </a:xfrm>
        </p:grpSpPr>
        <p:grpSp>
          <p:nvGrpSpPr>
            <p:cNvPr id="51" name="Group 176"/>
            <p:cNvGrpSpPr/>
            <p:nvPr/>
          </p:nvGrpSpPr>
          <p:grpSpPr>
            <a:xfrm>
              <a:off x="4503627" y="2301538"/>
              <a:ext cx="300259" cy="237183"/>
              <a:chOff x="2962956" y="2115885"/>
              <a:chExt cx="300259" cy="237183"/>
            </a:xfrm>
          </p:grpSpPr>
          <p:pic>
            <p:nvPicPr>
              <p:cNvPr id="55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3076683" y="211667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  <p:pic>
            <p:nvPicPr>
              <p:cNvPr id="56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2962162" y="2166537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</p:grpSp>
        <p:grpSp>
          <p:nvGrpSpPr>
            <p:cNvPr id="52" name="Group 179"/>
            <p:cNvGrpSpPr/>
            <p:nvPr/>
          </p:nvGrpSpPr>
          <p:grpSpPr>
            <a:xfrm>
              <a:off x="4719823" y="2218458"/>
              <a:ext cx="283630" cy="253824"/>
              <a:chOff x="6986427" y="2972145"/>
              <a:chExt cx="283630" cy="253824"/>
            </a:xfrm>
          </p:grpSpPr>
          <p:pic>
            <p:nvPicPr>
              <p:cNvPr id="53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16200000">
                <a:off x="6985633" y="3039438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</p:spPr>
          </p:pic>
          <p:pic>
            <p:nvPicPr>
              <p:cNvPr id="54" name="Picture 24"/>
              <p:cNvPicPr>
                <a:picLocks noChangeAspect="1" noChangeArrowheads="1"/>
              </p:cNvPicPr>
              <p:nvPr/>
            </p:nvPicPr>
            <p:blipFill>
              <a:blip r:embed="rId5" cstate="screen"/>
              <a:srcRect/>
              <a:stretch>
                <a:fillRect/>
              </a:stretch>
            </p:blipFill>
            <p:spPr bwMode="auto">
              <a:xfrm rot="5400000" flipV="1">
                <a:off x="7083525" y="2972939"/>
                <a:ext cx="187325" cy="185738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lg" len="med"/>
                <a:tailEnd type="none" w="lg" len="med"/>
              </a:ln>
              <a:effectLst/>
              <a:scene3d>
                <a:camera prst="orthographicFront">
                  <a:rot lat="0" lon="0" rev="19799999"/>
                </a:camera>
                <a:lightRig rig="threePt" dir="t"/>
              </a:scene3d>
            </p:spPr>
          </p:pic>
        </p:grpSp>
      </p:grpSp>
      <p:sp>
        <p:nvSpPr>
          <p:cNvPr id="57" name="TextBox 56"/>
          <p:cNvSpPr txBox="1"/>
          <p:nvPr/>
        </p:nvSpPr>
        <p:spPr>
          <a:xfrm>
            <a:off x="950025" y="6127667"/>
            <a:ext cx="5264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This assumes volume is conserved!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8E461CA-C79F-4B7F-915C-F29868DE15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210" y="5480471"/>
            <a:ext cx="3274666" cy="25142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491CDCF-639A-4D99-8568-89ED7ABF4E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38" y="6033591"/>
            <a:ext cx="2639238" cy="59580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Fractals capture the idea that volume isn’t conserved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911" y="1606799"/>
            <a:ext cx="8695707" cy="4114800"/>
          </a:xfrm>
        </p:spPr>
        <p:txBody>
          <a:bodyPr/>
          <a:lstStyle/>
          <a:p>
            <a:r>
              <a:rPr lang="en-US" sz="2800" dirty="0"/>
              <a:t>What happens to the density of a floc as it grows larger? </a:t>
            </a:r>
          </a:p>
        </p:txBody>
      </p:sp>
      <p:sp>
        <p:nvSpPr>
          <p:cNvPr id="4608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8672019">
            <a:off x="1687347" y="4014603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diameter of primary particle</a:t>
            </a:r>
          </a:p>
        </p:txBody>
      </p:sp>
      <p:sp>
        <p:nvSpPr>
          <p:cNvPr id="9" name="TextBox 8"/>
          <p:cNvSpPr txBox="1"/>
          <p:nvPr/>
        </p:nvSpPr>
        <p:spPr>
          <a:xfrm rot="18672019">
            <a:off x="1203395" y="441649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diameter of floc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92102" y="5607874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Number of primary particles in the floc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 bwMode="auto">
          <a:xfrm rot="10800000">
            <a:off x="2504414" y="5555586"/>
            <a:ext cx="670756" cy="236956"/>
          </a:xfrm>
          <a:prstGeom prst="curvedConnector2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triangle" w="lg" len="lg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 rot="18723311">
            <a:off x="3339328" y="4565465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Fractal dimension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92858" y="5977206"/>
            <a:ext cx="8539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volume were conserved, what would </a:t>
            </a:r>
            <a:r>
              <a:rPr lang="en-US" dirty="0" err="1"/>
              <a:t>D</a:t>
            </a:r>
            <a:r>
              <a:rPr lang="en-US" baseline="-25000" dirty="0" err="1"/>
              <a:t>Fractal</a:t>
            </a:r>
            <a:r>
              <a:rPr lang="en-US" dirty="0"/>
              <a:t> be? ____</a:t>
            </a:r>
          </a:p>
          <a:p>
            <a:r>
              <a:rPr lang="en-US" dirty="0"/>
              <a:t>Is floc mass conserved? _____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36090" y="5938757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3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949397" y="3541902"/>
            <a:ext cx="657768" cy="378452"/>
            <a:chOff x="4777947" y="3207622"/>
            <a:chExt cx="657768" cy="378452"/>
          </a:xfrm>
        </p:grpSpPr>
        <p:grpSp>
          <p:nvGrpSpPr>
            <p:cNvPr id="14" name="Group 13"/>
            <p:cNvGrpSpPr/>
            <p:nvPr/>
          </p:nvGrpSpPr>
          <p:grpSpPr>
            <a:xfrm>
              <a:off x="4777947" y="3207622"/>
              <a:ext cx="499826" cy="320263"/>
              <a:chOff x="4503627" y="2218458"/>
              <a:chExt cx="499826" cy="320263"/>
            </a:xfrm>
          </p:grpSpPr>
          <p:grpSp>
            <p:nvGrpSpPr>
              <p:cNvPr id="15" name="Group 176"/>
              <p:cNvGrpSpPr/>
              <p:nvPr/>
            </p:nvGrpSpPr>
            <p:grpSpPr>
              <a:xfrm>
                <a:off x="4503627" y="2301538"/>
                <a:ext cx="300259" cy="237183"/>
                <a:chOff x="2962956" y="2115885"/>
                <a:chExt cx="300259" cy="237183"/>
              </a:xfrm>
            </p:grpSpPr>
            <p:pic>
              <p:nvPicPr>
                <p:cNvPr id="19" name="Picture 24 1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3076683" y="211667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  <p:pic>
              <p:nvPicPr>
                <p:cNvPr id="21" name="Picture 24 2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2962162" y="2166537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</p:grpSp>
          <p:grpSp>
            <p:nvGrpSpPr>
              <p:cNvPr id="16" name="Group 179"/>
              <p:cNvGrpSpPr/>
              <p:nvPr/>
            </p:nvGrpSpPr>
            <p:grpSpPr>
              <a:xfrm>
                <a:off x="4719823" y="2218458"/>
                <a:ext cx="283630" cy="253824"/>
                <a:chOff x="6986427" y="2972145"/>
                <a:chExt cx="283630" cy="253824"/>
              </a:xfrm>
            </p:grpSpPr>
            <p:pic>
              <p:nvPicPr>
                <p:cNvPr id="17" name="Picture 24 3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6985633" y="3039438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  <p:pic>
              <p:nvPicPr>
                <p:cNvPr id="18" name="Picture 24 4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7083525" y="297293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</p:grpSp>
        </p:grpSp>
        <p:grpSp>
          <p:nvGrpSpPr>
            <p:cNvPr id="26" name="Group 25"/>
            <p:cNvGrpSpPr/>
            <p:nvPr/>
          </p:nvGrpSpPr>
          <p:grpSpPr>
            <a:xfrm>
              <a:off x="4935889" y="3265811"/>
              <a:ext cx="499826" cy="320263"/>
              <a:chOff x="4503627" y="2218458"/>
              <a:chExt cx="499826" cy="320263"/>
            </a:xfrm>
          </p:grpSpPr>
          <p:grpSp>
            <p:nvGrpSpPr>
              <p:cNvPr id="27" name="Group 176"/>
              <p:cNvGrpSpPr/>
              <p:nvPr/>
            </p:nvGrpSpPr>
            <p:grpSpPr>
              <a:xfrm>
                <a:off x="4503627" y="2301538"/>
                <a:ext cx="300259" cy="237183"/>
                <a:chOff x="2962956" y="2115885"/>
                <a:chExt cx="300259" cy="237183"/>
              </a:xfrm>
            </p:grpSpPr>
            <p:pic>
              <p:nvPicPr>
                <p:cNvPr id="31" name="Picture 24 5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3076683" y="211667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  <p:pic>
              <p:nvPicPr>
                <p:cNvPr id="32" name="Picture 24 6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2962162" y="2166537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</p:grpSp>
          <p:grpSp>
            <p:nvGrpSpPr>
              <p:cNvPr id="28" name="Group 179"/>
              <p:cNvGrpSpPr/>
              <p:nvPr/>
            </p:nvGrpSpPr>
            <p:grpSpPr>
              <a:xfrm>
                <a:off x="4719823" y="2218458"/>
                <a:ext cx="283630" cy="253824"/>
                <a:chOff x="6986427" y="2972145"/>
                <a:chExt cx="283630" cy="253824"/>
              </a:xfrm>
            </p:grpSpPr>
            <p:pic>
              <p:nvPicPr>
                <p:cNvPr id="29" name="Picture 24 7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6985633" y="3039438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  <p:pic>
              <p:nvPicPr>
                <p:cNvPr id="30" name="Picture 24 8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7083525" y="297293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</p:grpSp>
        </p:grpSp>
      </p:grpSp>
      <p:grpSp>
        <p:nvGrpSpPr>
          <p:cNvPr id="48" name="Group 47"/>
          <p:cNvGrpSpPr/>
          <p:nvPr/>
        </p:nvGrpSpPr>
        <p:grpSpPr>
          <a:xfrm>
            <a:off x="4957711" y="3817881"/>
            <a:ext cx="601238" cy="499826"/>
            <a:chOff x="5841977" y="3176030"/>
            <a:chExt cx="601238" cy="499826"/>
          </a:xfrm>
        </p:grpSpPr>
        <p:grpSp>
          <p:nvGrpSpPr>
            <p:cNvPr id="33" name="Group 32"/>
            <p:cNvGrpSpPr/>
            <p:nvPr/>
          </p:nvGrpSpPr>
          <p:grpSpPr>
            <a:xfrm rot="19742345">
              <a:off x="5841977" y="3207622"/>
              <a:ext cx="499826" cy="320263"/>
              <a:chOff x="4503627" y="2218458"/>
              <a:chExt cx="499826" cy="320263"/>
            </a:xfrm>
          </p:grpSpPr>
          <p:grpSp>
            <p:nvGrpSpPr>
              <p:cNvPr id="34" name="Group 176"/>
              <p:cNvGrpSpPr/>
              <p:nvPr/>
            </p:nvGrpSpPr>
            <p:grpSpPr>
              <a:xfrm>
                <a:off x="4503627" y="2301538"/>
                <a:ext cx="300259" cy="237183"/>
                <a:chOff x="2962956" y="2115885"/>
                <a:chExt cx="300259" cy="237183"/>
              </a:xfrm>
            </p:grpSpPr>
            <p:pic>
              <p:nvPicPr>
                <p:cNvPr id="38" name="Picture 24 9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3076683" y="211667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  <p:pic>
              <p:nvPicPr>
                <p:cNvPr id="39" name="Picture 24 10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2962162" y="2166537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</p:grpSp>
          <p:grpSp>
            <p:nvGrpSpPr>
              <p:cNvPr id="35" name="Group 179"/>
              <p:cNvGrpSpPr/>
              <p:nvPr/>
            </p:nvGrpSpPr>
            <p:grpSpPr>
              <a:xfrm>
                <a:off x="4719823" y="2218458"/>
                <a:ext cx="283630" cy="253824"/>
                <a:chOff x="6986427" y="2972145"/>
                <a:chExt cx="283630" cy="253824"/>
              </a:xfrm>
            </p:grpSpPr>
            <p:pic>
              <p:nvPicPr>
                <p:cNvPr id="36" name="Picture 24 11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6985633" y="3039438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  <p:pic>
              <p:nvPicPr>
                <p:cNvPr id="37" name="Picture 24 12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7083525" y="297293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</p:grpSp>
        </p:grpSp>
        <p:grpSp>
          <p:nvGrpSpPr>
            <p:cNvPr id="40" name="Group 39"/>
            <p:cNvGrpSpPr/>
            <p:nvPr/>
          </p:nvGrpSpPr>
          <p:grpSpPr>
            <a:xfrm rot="17239213">
              <a:off x="6033171" y="3265811"/>
              <a:ext cx="499826" cy="320263"/>
              <a:chOff x="4503627" y="2218458"/>
              <a:chExt cx="499826" cy="320263"/>
            </a:xfrm>
          </p:grpSpPr>
          <p:grpSp>
            <p:nvGrpSpPr>
              <p:cNvPr id="41" name="Group 176"/>
              <p:cNvGrpSpPr/>
              <p:nvPr/>
            </p:nvGrpSpPr>
            <p:grpSpPr>
              <a:xfrm>
                <a:off x="4503627" y="2301538"/>
                <a:ext cx="300259" cy="237183"/>
                <a:chOff x="2962956" y="2115885"/>
                <a:chExt cx="300259" cy="237183"/>
              </a:xfrm>
            </p:grpSpPr>
            <p:pic>
              <p:nvPicPr>
                <p:cNvPr id="45" name="Picture 24 13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3076683" y="211667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  <p:pic>
              <p:nvPicPr>
                <p:cNvPr id="46" name="Picture 24 14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2962162" y="2166537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</p:grpSp>
          <p:grpSp>
            <p:nvGrpSpPr>
              <p:cNvPr id="42" name="Group 179"/>
              <p:cNvGrpSpPr/>
              <p:nvPr/>
            </p:nvGrpSpPr>
            <p:grpSpPr>
              <a:xfrm>
                <a:off x="4719823" y="2218458"/>
                <a:ext cx="283630" cy="253824"/>
                <a:chOff x="6986427" y="2972145"/>
                <a:chExt cx="283630" cy="253824"/>
              </a:xfrm>
            </p:grpSpPr>
            <p:pic>
              <p:nvPicPr>
                <p:cNvPr id="43" name="Picture 24 15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16200000">
                  <a:off x="6985633" y="3039438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</p:spPr>
            </p:pic>
            <p:pic>
              <p:nvPicPr>
                <p:cNvPr id="44" name="Picture 24 16"/>
                <p:cNvPicPr>
                  <a:picLocks noChangeAspect="1" noChangeArrowheads="1"/>
                </p:cNvPicPr>
                <p:nvPr/>
              </p:nvPicPr>
              <p:blipFill>
                <a:blip r:embed="rId4" cstate="screen"/>
                <a:srcRect/>
                <a:stretch>
                  <a:fillRect/>
                </a:stretch>
              </p:blipFill>
              <p:spPr bwMode="auto">
                <a:xfrm rot="5400000" flipV="1">
                  <a:off x="7083525" y="2972939"/>
                  <a:ext cx="187325" cy="185738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 type="none" w="lg" len="med"/>
                  <a:tailEnd type="none" w="lg" len="med"/>
                </a:ln>
                <a:effectLst/>
                <a:scene3d>
                  <a:camera prst="orthographicFront">
                    <a:rot lat="0" lon="0" rev="19799999"/>
                  </a:camera>
                  <a:lightRig rig="threePt" dir="t"/>
                </a:scene3d>
              </p:spPr>
            </p:pic>
          </p:grpSp>
        </p:grpSp>
      </p:grpSp>
      <p:grpSp>
        <p:nvGrpSpPr>
          <p:cNvPr id="79" name="Group 78"/>
          <p:cNvGrpSpPr/>
          <p:nvPr/>
        </p:nvGrpSpPr>
        <p:grpSpPr>
          <a:xfrm>
            <a:off x="5426824" y="3561298"/>
            <a:ext cx="1055948" cy="610380"/>
            <a:chOff x="6261214" y="3135578"/>
            <a:chExt cx="1055948" cy="610380"/>
          </a:xfrm>
        </p:grpSpPr>
        <p:grpSp>
          <p:nvGrpSpPr>
            <p:cNvPr id="49" name="Group 48"/>
            <p:cNvGrpSpPr/>
            <p:nvPr/>
          </p:nvGrpSpPr>
          <p:grpSpPr>
            <a:xfrm>
              <a:off x="6659394" y="3135578"/>
              <a:ext cx="657768" cy="378452"/>
              <a:chOff x="4777947" y="3207622"/>
              <a:chExt cx="657768" cy="378452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477794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58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62" name="Picture 24 1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63" name="Picture 24 1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59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60" name="Picture 24 1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61" name="Picture 24 2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51" name="Group 50"/>
              <p:cNvGrpSpPr/>
              <p:nvPr/>
            </p:nvGrpSpPr>
            <p:grpSpPr>
              <a:xfrm>
                <a:off x="4935889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52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56" name="Picture 24 2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57" name="Picture 24 2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53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54" name="Picture 24 2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55" name="Picture 24 2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64" name="Group 63"/>
            <p:cNvGrpSpPr/>
            <p:nvPr/>
          </p:nvGrpSpPr>
          <p:grpSpPr>
            <a:xfrm rot="18877668">
              <a:off x="6210508" y="3195426"/>
              <a:ext cx="601238" cy="499826"/>
              <a:chOff x="5841977" y="3176030"/>
              <a:chExt cx="601238" cy="499826"/>
            </a:xfrm>
          </p:grpSpPr>
          <p:grpSp>
            <p:nvGrpSpPr>
              <p:cNvPr id="65" name="Group 64"/>
              <p:cNvGrpSpPr/>
              <p:nvPr/>
            </p:nvGrpSpPr>
            <p:grpSpPr>
              <a:xfrm rot="19742345">
                <a:off x="584197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73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77" name="Picture 24 2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78" name="Picture 24 2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74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75" name="Picture 24 2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76" name="Picture 24 2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66" name="Group 65"/>
              <p:cNvGrpSpPr/>
              <p:nvPr/>
            </p:nvGrpSpPr>
            <p:grpSpPr>
              <a:xfrm rot="17239213">
                <a:off x="6033171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67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71" name="Picture 24 2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72" name="Picture 24 3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68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69" name="Picture 24 3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70" name="Picture 24 3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</p:grpSp>
      <p:grpSp>
        <p:nvGrpSpPr>
          <p:cNvPr id="141" name="Group 140"/>
          <p:cNvGrpSpPr/>
          <p:nvPr/>
        </p:nvGrpSpPr>
        <p:grpSpPr>
          <a:xfrm>
            <a:off x="5401055" y="3866156"/>
            <a:ext cx="1106234" cy="969712"/>
            <a:chOff x="6792398" y="2509410"/>
            <a:chExt cx="1106234" cy="969712"/>
          </a:xfrm>
        </p:grpSpPr>
        <p:grpSp>
          <p:nvGrpSpPr>
            <p:cNvPr id="80" name="Group 79"/>
            <p:cNvGrpSpPr/>
            <p:nvPr/>
          </p:nvGrpSpPr>
          <p:grpSpPr>
            <a:xfrm>
              <a:off x="6792398" y="2703317"/>
              <a:ext cx="657768" cy="378452"/>
              <a:chOff x="4777947" y="3207622"/>
              <a:chExt cx="657768" cy="378452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477794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89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93" name="Picture 24 3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94" name="Picture 24 3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90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91" name="Picture 24 3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92" name="Picture 24 3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82" name="Group 81"/>
              <p:cNvGrpSpPr/>
              <p:nvPr/>
            </p:nvGrpSpPr>
            <p:grpSpPr>
              <a:xfrm>
                <a:off x="4935889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83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87" name="Picture 24 3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88" name="Picture 24 3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84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85" name="Picture 24 3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86" name="Picture 24 4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95" name="Group 94"/>
            <p:cNvGrpSpPr/>
            <p:nvPr/>
          </p:nvGrpSpPr>
          <p:grpSpPr>
            <a:xfrm rot="19661454">
              <a:off x="6800712" y="2979296"/>
              <a:ext cx="601238" cy="499826"/>
              <a:chOff x="5841977" y="3176030"/>
              <a:chExt cx="601238" cy="499826"/>
            </a:xfrm>
          </p:grpSpPr>
          <p:grpSp>
            <p:nvGrpSpPr>
              <p:cNvPr id="96" name="Group 95"/>
              <p:cNvGrpSpPr/>
              <p:nvPr/>
            </p:nvGrpSpPr>
            <p:grpSpPr>
              <a:xfrm rot="19742345">
                <a:off x="584197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04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08" name="Picture 24 4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09" name="Picture 24 4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05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06" name="Picture 24 4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07" name="Picture 24 4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97" name="Group 96"/>
              <p:cNvGrpSpPr/>
              <p:nvPr/>
            </p:nvGrpSpPr>
            <p:grpSpPr>
              <a:xfrm rot="17239213">
                <a:off x="6033171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98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02" name="Picture 24 4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03" name="Picture 24 4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99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00" name="Picture 24 4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01" name="Picture 24 4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111" name="Group 110"/>
            <p:cNvGrpSpPr/>
            <p:nvPr/>
          </p:nvGrpSpPr>
          <p:grpSpPr>
            <a:xfrm rot="2171672">
              <a:off x="7240864" y="2945788"/>
              <a:ext cx="657768" cy="378452"/>
              <a:chOff x="4777947" y="3207622"/>
              <a:chExt cx="657768" cy="378452"/>
            </a:xfrm>
          </p:grpSpPr>
          <p:grpSp>
            <p:nvGrpSpPr>
              <p:cNvPr id="127" name="Group 126"/>
              <p:cNvGrpSpPr/>
              <p:nvPr/>
            </p:nvGrpSpPr>
            <p:grpSpPr>
              <a:xfrm>
                <a:off x="477794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35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39" name="Picture 24 4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40" name="Picture 24 5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36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37" name="Picture 24 5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38" name="Picture 24 5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128" name="Group 127"/>
              <p:cNvGrpSpPr/>
              <p:nvPr/>
            </p:nvGrpSpPr>
            <p:grpSpPr>
              <a:xfrm>
                <a:off x="4935889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29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33" name="Picture 24 5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34" name="Picture 24 5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30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31" name="Picture 24 5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32" name="Picture 24 5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112" name="Group 111"/>
            <p:cNvGrpSpPr/>
            <p:nvPr/>
          </p:nvGrpSpPr>
          <p:grpSpPr>
            <a:xfrm rot="21049340">
              <a:off x="7270080" y="2509410"/>
              <a:ext cx="601238" cy="499826"/>
              <a:chOff x="5841977" y="3176030"/>
              <a:chExt cx="601238" cy="499826"/>
            </a:xfrm>
          </p:grpSpPr>
          <p:grpSp>
            <p:nvGrpSpPr>
              <p:cNvPr id="113" name="Group 112"/>
              <p:cNvGrpSpPr/>
              <p:nvPr/>
            </p:nvGrpSpPr>
            <p:grpSpPr>
              <a:xfrm rot="19742345">
                <a:off x="584197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21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25" name="Picture 24 5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26" name="Picture 24 5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22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23" name="Picture 24 5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24" name="Picture 24 6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114" name="Group 113"/>
              <p:cNvGrpSpPr/>
              <p:nvPr/>
            </p:nvGrpSpPr>
            <p:grpSpPr>
              <a:xfrm rot="17239213">
                <a:off x="6033171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15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19" name="Picture 24 6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20" name="Picture 24 6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16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17" name="Picture 24 6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18" name="Picture 24 6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</p:grpSp>
      <p:grpSp>
        <p:nvGrpSpPr>
          <p:cNvPr id="264" name="Group 263"/>
          <p:cNvGrpSpPr/>
          <p:nvPr/>
        </p:nvGrpSpPr>
        <p:grpSpPr>
          <a:xfrm>
            <a:off x="5908131" y="2912906"/>
            <a:ext cx="1557892" cy="1293966"/>
            <a:chOff x="6991903" y="2695004"/>
            <a:chExt cx="1557892" cy="1293966"/>
          </a:xfrm>
        </p:grpSpPr>
        <p:grpSp>
          <p:nvGrpSpPr>
            <p:cNvPr id="142" name="Group 141"/>
            <p:cNvGrpSpPr/>
            <p:nvPr/>
          </p:nvGrpSpPr>
          <p:grpSpPr>
            <a:xfrm>
              <a:off x="6991903" y="2695004"/>
              <a:ext cx="657768" cy="378452"/>
              <a:chOff x="4777947" y="3207622"/>
              <a:chExt cx="657768" cy="378452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477794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51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55" name="Picture 24 6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56" name="Picture 24 6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52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53" name="Picture 24 6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54" name="Picture 24 6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144" name="Group 143"/>
              <p:cNvGrpSpPr/>
              <p:nvPr/>
            </p:nvGrpSpPr>
            <p:grpSpPr>
              <a:xfrm>
                <a:off x="4935889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45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49" name="Picture 24 6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50" name="Picture 24 7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46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47" name="Picture 24 7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48" name="Picture 24 7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157" name="Group 156"/>
            <p:cNvGrpSpPr/>
            <p:nvPr/>
          </p:nvGrpSpPr>
          <p:grpSpPr>
            <a:xfrm>
              <a:off x="7000217" y="2970983"/>
              <a:ext cx="601238" cy="499826"/>
              <a:chOff x="5841977" y="3176030"/>
              <a:chExt cx="601238" cy="499826"/>
            </a:xfrm>
          </p:grpSpPr>
          <p:grpSp>
            <p:nvGrpSpPr>
              <p:cNvPr id="158" name="Group 157"/>
              <p:cNvGrpSpPr/>
              <p:nvPr/>
            </p:nvGrpSpPr>
            <p:grpSpPr>
              <a:xfrm rot="19742345">
                <a:off x="584197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66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70" name="Picture 24 7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71" name="Picture 24 7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67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68" name="Picture 24 7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69" name="Picture 24 7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159" name="Group 158"/>
              <p:cNvGrpSpPr/>
              <p:nvPr/>
            </p:nvGrpSpPr>
            <p:grpSpPr>
              <a:xfrm rot="17239213">
                <a:off x="6033171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160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164" name="Picture 24 7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165" name="Picture 24 7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161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162" name="Picture 24 7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163" name="Picture 24 8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172" name="Group 171"/>
            <p:cNvGrpSpPr/>
            <p:nvPr/>
          </p:nvGrpSpPr>
          <p:grpSpPr>
            <a:xfrm>
              <a:off x="7469330" y="2714400"/>
              <a:ext cx="1055948" cy="610380"/>
              <a:chOff x="6261214" y="3135578"/>
              <a:chExt cx="1055948" cy="610380"/>
            </a:xfrm>
          </p:grpSpPr>
          <p:grpSp>
            <p:nvGrpSpPr>
              <p:cNvPr id="173" name="Group 172"/>
              <p:cNvGrpSpPr/>
              <p:nvPr/>
            </p:nvGrpSpPr>
            <p:grpSpPr>
              <a:xfrm>
                <a:off x="6659394" y="3135578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189" name="Group 188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97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01" name="Picture 24 8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02" name="Picture 24 8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98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99" name="Picture 24 8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00" name="Picture 24 8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190" name="Group 189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91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95" name="Picture 24 8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96" name="Picture 24 8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92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93" name="Picture 24 8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94" name="Picture 24 8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174" name="Group 173"/>
              <p:cNvGrpSpPr/>
              <p:nvPr/>
            </p:nvGrpSpPr>
            <p:grpSpPr>
              <a:xfrm rot="18877668">
                <a:off x="6210508" y="3195426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175" name="Group 174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83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87" name="Picture 24 8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88" name="Picture 24 9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84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85" name="Picture 24 9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86" name="Picture 24 9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176" name="Group 175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177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181" name="Picture 24 9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182" name="Picture 24 9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178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179" name="Picture 24 9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180" name="Picture 24 9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</p:grpSp>
        <p:grpSp>
          <p:nvGrpSpPr>
            <p:cNvPr id="203" name="Group 202"/>
            <p:cNvGrpSpPr/>
            <p:nvPr/>
          </p:nvGrpSpPr>
          <p:grpSpPr>
            <a:xfrm>
              <a:off x="7443561" y="3019258"/>
              <a:ext cx="1106234" cy="969712"/>
              <a:chOff x="6792398" y="2509410"/>
              <a:chExt cx="1106234" cy="969712"/>
            </a:xfrm>
          </p:grpSpPr>
          <p:grpSp>
            <p:nvGrpSpPr>
              <p:cNvPr id="204" name="Group 203"/>
              <p:cNvGrpSpPr/>
              <p:nvPr/>
            </p:nvGrpSpPr>
            <p:grpSpPr>
              <a:xfrm>
                <a:off x="6792398" y="2703317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250" name="Group 249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58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62" name="Picture 24 9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63" name="Picture 24 9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59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60" name="Picture 24 9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61" name="Picture 24 10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251" name="Group 250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52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56" name="Picture 24 10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57" name="Picture 24 10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53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54" name="Picture 24 10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55" name="Picture 24 10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205" name="Group 204"/>
              <p:cNvGrpSpPr/>
              <p:nvPr/>
            </p:nvGrpSpPr>
            <p:grpSpPr>
              <a:xfrm rot="19661454">
                <a:off x="6800712" y="2979296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236" name="Group 235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44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48" name="Picture 24 10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49" name="Picture 24 10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45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46" name="Picture 24 10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47" name="Picture 24 10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237" name="Group 236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38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42" name="Picture 24 10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43" name="Picture 24 11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39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40" name="Picture 24 11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41" name="Picture 24 11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206" name="Group 205"/>
              <p:cNvGrpSpPr/>
              <p:nvPr/>
            </p:nvGrpSpPr>
            <p:grpSpPr>
              <a:xfrm rot="2171672">
                <a:off x="7240864" y="2945788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222" name="Group 221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30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34" name="Picture 24 11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35" name="Picture 24 11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31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32" name="Picture 24 11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33" name="Picture 24 11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223" name="Group 222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24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28" name="Picture 24 11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29" name="Picture 24 11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25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26" name="Picture 24 11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27" name="Picture 24 12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207" name="Group 206"/>
              <p:cNvGrpSpPr/>
              <p:nvPr/>
            </p:nvGrpSpPr>
            <p:grpSpPr>
              <a:xfrm rot="21049340">
                <a:off x="7270080" y="2509410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208" name="Group 207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16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20" name="Picture 24 12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21" name="Picture 24 12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17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18" name="Picture 24 12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19" name="Picture 24 12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209" name="Group 208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210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214" name="Picture 24 12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215" name="Picture 24 12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211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212" name="Picture 24 12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213" name="Picture 24 12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</p:grpSp>
      </p:grpSp>
      <p:grpSp>
        <p:nvGrpSpPr>
          <p:cNvPr id="510" name="Group 509"/>
          <p:cNvGrpSpPr/>
          <p:nvPr/>
        </p:nvGrpSpPr>
        <p:grpSpPr>
          <a:xfrm rot="8694084">
            <a:off x="6789280" y="2703112"/>
            <a:ext cx="2516626" cy="1922962"/>
            <a:chOff x="4930347" y="2731026"/>
            <a:chExt cx="2516626" cy="1922962"/>
          </a:xfrm>
        </p:grpSpPr>
        <p:grpSp>
          <p:nvGrpSpPr>
            <p:cNvPr id="265" name="Group 264"/>
            <p:cNvGrpSpPr/>
            <p:nvPr/>
          </p:nvGrpSpPr>
          <p:grpSpPr>
            <a:xfrm>
              <a:off x="4930347" y="3360022"/>
              <a:ext cx="657768" cy="378452"/>
              <a:chOff x="4777947" y="3207622"/>
              <a:chExt cx="657768" cy="378452"/>
            </a:xfrm>
          </p:grpSpPr>
          <p:grpSp>
            <p:nvGrpSpPr>
              <p:cNvPr id="266" name="Group 265"/>
              <p:cNvGrpSpPr/>
              <p:nvPr/>
            </p:nvGrpSpPr>
            <p:grpSpPr>
              <a:xfrm>
                <a:off x="477794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274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278" name="Picture 24 12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279" name="Picture 24 13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275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276" name="Picture 24 13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277" name="Picture 24 13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267" name="Group 266"/>
              <p:cNvGrpSpPr/>
              <p:nvPr/>
            </p:nvGrpSpPr>
            <p:grpSpPr>
              <a:xfrm>
                <a:off x="4935889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268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272" name="Picture 24 13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273" name="Picture 24 13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269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270" name="Picture 24 135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271" name="Picture 24 136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280" name="Group 279"/>
            <p:cNvGrpSpPr/>
            <p:nvPr/>
          </p:nvGrpSpPr>
          <p:grpSpPr>
            <a:xfrm>
              <a:off x="4938661" y="3636001"/>
              <a:ext cx="601238" cy="499826"/>
              <a:chOff x="5841977" y="3176030"/>
              <a:chExt cx="601238" cy="499826"/>
            </a:xfrm>
          </p:grpSpPr>
          <p:grpSp>
            <p:nvGrpSpPr>
              <p:cNvPr id="281" name="Group 280"/>
              <p:cNvGrpSpPr/>
              <p:nvPr/>
            </p:nvGrpSpPr>
            <p:grpSpPr>
              <a:xfrm rot="19742345">
                <a:off x="5841977" y="3207622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289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293" name="Picture 24 137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294" name="Picture 24 138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290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291" name="Picture 24 139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292" name="Picture 24 140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  <p:grpSp>
            <p:nvGrpSpPr>
              <p:cNvPr id="282" name="Group 281"/>
              <p:cNvGrpSpPr/>
              <p:nvPr/>
            </p:nvGrpSpPr>
            <p:grpSpPr>
              <a:xfrm rot="17239213">
                <a:off x="6033171" y="3265811"/>
                <a:ext cx="499826" cy="320263"/>
                <a:chOff x="4503627" y="2218458"/>
                <a:chExt cx="499826" cy="320263"/>
              </a:xfrm>
            </p:grpSpPr>
            <p:grpSp>
              <p:nvGrpSpPr>
                <p:cNvPr id="283" name="Group 176"/>
                <p:cNvGrpSpPr/>
                <p:nvPr/>
              </p:nvGrpSpPr>
              <p:grpSpPr>
                <a:xfrm>
                  <a:off x="4503627" y="2301538"/>
                  <a:ext cx="300259" cy="237183"/>
                  <a:chOff x="2962956" y="2115885"/>
                  <a:chExt cx="300259" cy="237183"/>
                </a:xfrm>
              </p:grpSpPr>
              <p:pic>
                <p:nvPicPr>
                  <p:cNvPr id="287" name="Picture 24 141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3076683" y="211667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  <p:pic>
                <p:nvPicPr>
                  <p:cNvPr id="288" name="Picture 24 142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2962162" y="2166537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</p:grpSp>
            <p:grpSp>
              <p:nvGrpSpPr>
                <p:cNvPr id="284" name="Group 179"/>
                <p:cNvGrpSpPr/>
                <p:nvPr/>
              </p:nvGrpSpPr>
              <p:grpSpPr>
                <a:xfrm>
                  <a:off x="4719823" y="2218458"/>
                  <a:ext cx="283630" cy="253824"/>
                  <a:chOff x="6986427" y="2972145"/>
                  <a:chExt cx="283630" cy="253824"/>
                </a:xfrm>
              </p:grpSpPr>
              <p:pic>
                <p:nvPicPr>
                  <p:cNvPr id="285" name="Picture 24 143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16200000">
                    <a:off x="6985633" y="3039438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</p:spPr>
              </p:pic>
              <p:pic>
                <p:nvPicPr>
                  <p:cNvPr id="286" name="Picture 24 144"/>
                  <p:cNvPicPr>
                    <a:picLocks noChangeAspect="1" noChangeArrowheads="1"/>
                  </p:cNvPicPr>
                  <p:nvPr/>
                </p:nvPicPr>
                <p:blipFill>
                  <a:blip r:embed="rId4" cstate="screen"/>
                  <a:srcRect/>
                  <a:stretch>
                    <a:fillRect/>
                  </a:stretch>
                </p:blipFill>
                <p:spPr bwMode="auto">
                  <a:xfrm rot="5400000" flipV="1">
                    <a:off x="7083525" y="2972939"/>
                    <a:ext cx="187325" cy="185738"/>
                  </a:xfrm>
                  <a:prstGeom prst="rect">
                    <a:avLst/>
                  </a:prstGeom>
                  <a:noFill/>
                  <a:ln w="12700">
                    <a:noFill/>
                    <a:miter lim="800000"/>
                    <a:headEnd type="none" w="lg" len="med"/>
                    <a:tailEnd type="none" w="lg" len="med"/>
                  </a:ln>
                  <a:effectLst/>
                  <a:scene3d>
                    <a:camera prst="orthographicFront">
                      <a:rot lat="0" lon="0" rev="19799999"/>
                    </a:camera>
                    <a:lightRig rig="threePt" dir="t"/>
                  </a:scene3d>
                </p:spPr>
              </p:pic>
            </p:grpSp>
          </p:grpSp>
        </p:grpSp>
        <p:grpSp>
          <p:nvGrpSpPr>
            <p:cNvPr id="295" name="Group 294"/>
            <p:cNvGrpSpPr/>
            <p:nvPr/>
          </p:nvGrpSpPr>
          <p:grpSpPr>
            <a:xfrm>
              <a:off x="5407774" y="3379418"/>
              <a:ext cx="1055948" cy="610380"/>
              <a:chOff x="6261214" y="3135578"/>
              <a:chExt cx="1055948" cy="610380"/>
            </a:xfrm>
          </p:grpSpPr>
          <p:grpSp>
            <p:nvGrpSpPr>
              <p:cNvPr id="296" name="Group 295"/>
              <p:cNvGrpSpPr/>
              <p:nvPr/>
            </p:nvGrpSpPr>
            <p:grpSpPr>
              <a:xfrm>
                <a:off x="6659394" y="3135578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312" name="Group 311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20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24" name="Picture 24 14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25" name="Picture 24 14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21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22" name="Picture 24 14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23" name="Picture 24 14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313" name="Group 312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14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18" name="Picture 24 14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19" name="Picture 24 15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15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16" name="Picture 24 15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17" name="Picture 24 15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297" name="Group 296"/>
              <p:cNvGrpSpPr/>
              <p:nvPr/>
            </p:nvGrpSpPr>
            <p:grpSpPr>
              <a:xfrm rot="18877668">
                <a:off x="6210508" y="3195426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298" name="Group 297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06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10" name="Picture 24 15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11" name="Picture 24 15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07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08" name="Picture 24 15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09" name="Picture 24 15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299" name="Group 298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00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04" name="Picture 24 15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05" name="Picture 24 15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01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02" name="Picture 24 15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03" name="Picture 24 16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</p:grpSp>
        <p:grpSp>
          <p:nvGrpSpPr>
            <p:cNvPr id="326" name="Group 325"/>
            <p:cNvGrpSpPr/>
            <p:nvPr/>
          </p:nvGrpSpPr>
          <p:grpSpPr>
            <a:xfrm>
              <a:off x="5382005" y="3684276"/>
              <a:ext cx="1106234" cy="969712"/>
              <a:chOff x="6792398" y="2509410"/>
              <a:chExt cx="1106234" cy="969712"/>
            </a:xfrm>
          </p:grpSpPr>
          <p:grpSp>
            <p:nvGrpSpPr>
              <p:cNvPr id="327" name="Group 326"/>
              <p:cNvGrpSpPr/>
              <p:nvPr/>
            </p:nvGrpSpPr>
            <p:grpSpPr>
              <a:xfrm>
                <a:off x="6792398" y="2703317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373" name="Group 372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81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85" name="Picture 24 16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86" name="Picture 24 16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82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83" name="Picture 24 16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84" name="Picture 24 16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374" name="Group 373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75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79" name="Picture 24 16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80" name="Picture 24 16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76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77" name="Picture 24 16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78" name="Picture 24 16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328" name="Group 327"/>
              <p:cNvGrpSpPr/>
              <p:nvPr/>
            </p:nvGrpSpPr>
            <p:grpSpPr>
              <a:xfrm rot="19661454">
                <a:off x="6800712" y="2979296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359" name="Group 358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67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71" name="Picture 24 16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72" name="Picture 24 17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68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69" name="Picture 24 17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70" name="Picture 24 17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360" name="Group 359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61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65" name="Picture 24 17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66" name="Picture 24 17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62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63" name="Picture 24 17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64" name="Picture 24 17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329" name="Group 328"/>
              <p:cNvGrpSpPr/>
              <p:nvPr/>
            </p:nvGrpSpPr>
            <p:grpSpPr>
              <a:xfrm rot="2171672">
                <a:off x="7240864" y="2945788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345" name="Group 344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53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57" name="Picture 24 17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58" name="Picture 24 17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54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55" name="Picture 24 17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56" name="Picture 24 18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346" name="Group 345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47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51" name="Picture 24 18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52" name="Picture 24 18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48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49" name="Picture 24 18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50" name="Picture 24 18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330" name="Group 329"/>
              <p:cNvGrpSpPr/>
              <p:nvPr/>
            </p:nvGrpSpPr>
            <p:grpSpPr>
              <a:xfrm rot="21049340">
                <a:off x="7270080" y="2509410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331" name="Group 330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39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43" name="Picture 24 18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44" name="Picture 24 18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40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41" name="Picture 24 18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42" name="Picture 24 18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332" name="Group 331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333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337" name="Picture 24 18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338" name="Picture 24 19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334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335" name="Picture 24 19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336" name="Picture 24 19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</p:grpSp>
        <p:grpSp>
          <p:nvGrpSpPr>
            <p:cNvPr id="387" name="Group 386"/>
            <p:cNvGrpSpPr/>
            <p:nvPr/>
          </p:nvGrpSpPr>
          <p:grpSpPr>
            <a:xfrm>
              <a:off x="5889081" y="2731026"/>
              <a:ext cx="1557892" cy="1293966"/>
              <a:chOff x="6991903" y="2695004"/>
              <a:chExt cx="1557892" cy="1293966"/>
            </a:xfrm>
          </p:grpSpPr>
          <p:grpSp>
            <p:nvGrpSpPr>
              <p:cNvPr id="388" name="Group 387"/>
              <p:cNvGrpSpPr/>
              <p:nvPr/>
            </p:nvGrpSpPr>
            <p:grpSpPr>
              <a:xfrm>
                <a:off x="6991903" y="2695004"/>
                <a:ext cx="657768" cy="378452"/>
                <a:chOff x="4777947" y="3207622"/>
                <a:chExt cx="657768" cy="378452"/>
              </a:xfrm>
            </p:grpSpPr>
            <p:grpSp>
              <p:nvGrpSpPr>
                <p:cNvPr id="496" name="Group 495"/>
                <p:cNvGrpSpPr/>
                <p:nvPr/>
              </p:nvGrpSpPr>
              <p:grpSpPr>
                <a:xfrm>
                  <a:off x="477794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504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508" name="Picture 24 19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509" name="Picture 24 19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505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506" name="Picture 24 19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507" name="Picture 24 19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497" name="Group 496"/>
                <p:cNvGrpSpPr/>
                <p:nvPr/>
              </p:nvGrpSpPr>
              <p:grpSpPr>
                <a:xfrm>
                  <a:off x="4935889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498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502" name="Picture 24 19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503" name="Picture 24 19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499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500" name="Picture 24 19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501" name="Picture 24 200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389" name="Group 388"/>
              <p:cNvGrpSpPr/>
              <p:nvPr/>
            </p:nvGrpSpPr>
            <p:grpSpPr>
              <a:xfrm>
                <a:off x="7000217" y="2970983"/>
                <a:ext cx="601238" cy="499826"/>
                <a:chOff x="5841977" y="3176030"/>
                <a:chExt cx="601238" cy="499826"/>
              </a:xfrm>
            </p:grpSpPr>
            <p:grpSp>
              <p:nvGrpSpPr>
                <p:cNvPr id="482" name="Group 481"/>
                <p:cNvGrpSpPr/>
                <p:nvPr/>
              </p:nvGrpSpPr>
              <p:grpSpPr>
                <a:xfrm rot="19742345">
                  <a:off x="5841977" y="3207622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490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494" name="Picture 24 201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495" name="Picture 24 20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491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492" name="Picture 24 203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493" name="Picture 24 20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  <p:grpSp>
              <p:nvGrpSpPr>
                <p:cNvPr id="483" name="Group 482"/>
                <p:cNvGrpSpPr/>
                <p:nvPr/>
              </p:nvGrpSpPr>
              <p:grpSpPr>
                <a:xfrm rot="17239213">
                  <a:off x="6033171" y="3265811"/>
                  <a:ext cx="499826" cy="320263"/>
                  <a:chOff x="4503627" y="2218458"/>
                  <a:chExt cx="499826" cy="320263"/>
                </a:xfrm>
              </p:grpSpPr>
              <p:grpSp>
                <p:nvGrpSpPr>
                  <p:cNvPr id="484" name="Group 176"/>
                  <p:cNvGrpSpPr/>
                  <p:nvPr/>
                </p:nvGrpSpPr>
                <p:grpSpPr>
                  <a:xfrm>
                    <a:off x="4503627" y="2301538"/>
                    <a:ext cx="300259" cy="237183"/>
                    <a:chOff x="2962956" y="2115885"/>
                    <a:chExt cx="300259" cy="237183"/>
                  </a:xfrm>
                </p:grpSpPr>
                <p:pic>
                  <p:nvPicPr>
                    <p:cNvPr id="488" name="Picture 24 205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3076683" y="211667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  <p:pic>
                  <p:nvPicPr>
                    <p:cNvPr id="489" name="Picture 24 206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2962162" y="2166537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</p:grpSp>
              <p:grpSp>
                <p:nvGrpSpPr>
                  <p:cNvPr id="485" name="Group 179"/>
                  <p:cNvGrpSpPr/>
                  <p:nvPr/>
                </p:nvGrpSpPr>
                <p:grpSpPr>
                  <a:xfrm>
                    <a:off x="4719823" y="2218458"/>
                    <a:ext cx="283630" cy="253824"/>
                    <a:chOff x="6986427" y="2972145"/>
                    <a:chExt cx="283630" cy="253824"/>
                  </a:xfrm>
                </p:grpSpPr>
                <p:pic>
                  <p:nvPicPr>
                    <p:cNvPr id="486" name="Picture 24 207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16200000">
                      <a:off x="6985633" y="3039438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</p:spPr>
                </p:pic>
                <p:pic>
                  <p:nvPicPr>
                    <p:cNvPr id="487" name="Picture 24 20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screen"/>
                    <a:srcRect/>
                    <a:stretch>
                      <a:fillRect/>
                    </a:stretch>
                  </p:blipFill>
                  <p:spPr bwMode="auto">
                    <a:xfrm rot="5400000" flipV="1">
                      <a:off x="7083525" y="2972939"/>
                      <a:ext cx="187325" cy="185738"/>
                    </a:xfrm>
                    <a:prstGeom prst="rect">
                      <a:avLst/>
                    </a:prstGeom>
                    <a:noFill/>
                    <a:ln w="12700">
                      <a:noFill/>
                      <a:miter lim="800000"/>
                      <a:headEnd type="none" w="lg" len="med"/>
                      <a:tailEnd type="none" w="lg" len="med"/>
                    </a:ln>
                    <a:effectLst/>
                    <a:scene3d>
                      <a:camera prst="orthographicFront">
                        <a:rot lat="0" lon="0" rev="19799999"/>
                      </a:camera>
                      <a:lightRig rig="threePt" dir="t"/>
                    </a:scene3d>
                  </p:spPr>
                </p:pic>
              </p:grpSp>
            </p:grpSp>
          </p:grpSp>
          <p:grpSp>
            <p:nvGrpSpPr>
              <p:cNvPr id="390" name="Group 389"/>
              <p:cNvGrpSpPr/>
              <p:nvPr/>
            </p:nvGrpSpPr>
            <p:grpSpPr>
              <a:xfrm>
                <a:off x="7469330" y="2714400"/>
                <a:ext cx="1055948" cy="610380"/>
                <a:chOff x="6261214" y="3135578"/>
                <a:chExt cx="1055948" cy="610380"/>
              </a:xfrm>
            </p:grpSpPr>
            <p:grpSp>
              <p:nvGrpSpPr>
                <p:cNvPr id="452" name="Group 451"/>
                <p:cNvGrpSpPr/>
                <p:nvPr/>
              </p:nvGrpSpPr>
              <p:grpSpPr>
                <a:xfrm>
                  <a:off x="6659394" y="3135578"/>
                  <a:ext cx="657768" cy="378452"/>
                  <a:chOff x="4777947" y="3207622"/>
                  <a:chExt cx="657768" cy="378452"/>
                </a:xfrm>
              </p:grpSpPr>
              <p:grpSp>
                <p:nvGrpSpPr>
                  <p:cNvPr id="468" name="Group 467"/>
                  <p:cNvGrpSpPr/>
                  <p:nvPr/>
                </p:nvGrpSpPr>
                <p:grpSpPr>
                  <a:xfrm>
                    <a:off x="477794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76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80" name="Picture 24 2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81" name="Picture 24 2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77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78" name="Picture 24 2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79" name="Picture 24 2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469" name="Group 468"/>
                  <p:cNvGrpSpPr/>
                  <p:nvPr/>
                </p:nvGrpSpPr>
                <p:grpSpPr>
                  <a:xfrm>
                    <a:off x="4935889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70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74" name="Picture 24 2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75" name="Picture 24 2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71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72" name="Picture 24 2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73" name="Picture 24 2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  <p:grpSp>
              <p:nvGrpSpPr>
                <p:cNvPr id="453" name="Group 452"/>
                <p:cNvGrpSpPr/>
                <p:nvPr/>
              </p:nvGrpSpPr>
              <p:grpSpPr>
                <a:xfrm rot="18877668">
                  <a:off x="6210508" y="3195426"/>
                  <a:ext cx="601238" cy="499826"/>
                  <a:chOff x="5841977" y="3176030"/>
                  <a:chExt cx="601238" cy="499826"/>
                </a:xfrm>
              </p:grpSpPr>
              <p:grpSp>
                <p:nvGrpSpPr>
                  <p:cNvPr id="454" name="Group 453"/>
                  <p:cNvGrpSpPr/>
                  <p:nvPr/>
                </p:nvGrpSpPr>
                <p:grpSpPr>
                  <a:xfrm rot="19742345">
                    <a:off x="584197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62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66" name="Picture 24 2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67" name="Picture 24 2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63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64" name="Picture 24 2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65" name="Picture 24 2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455" name="Group 454"/>
                  <p:cNvGrpSpPr/>
                  <p:nvPr/>
                </p:nvGrpSpPr>
                <p:grpSpPr>
                  <a:xfrm rot="17239213">
                    <a:off x="6033171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56" name="Group 455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60" name="Picture 24 2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61" name="Picture 24 2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57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58" name="Picture 24 2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59" name="Picture 24 2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</p:grpSp>
          <p:grpSp>
            <p:nvGrpSpPr>
              <p:cNvPr id="391" name="Group 390"/>
              <p:cNvGrpSpPr/>
              <p:nvPr/>
            </p:nvGrpSpPr>
            <p:grpSpPr>
              <a:xfrm>
                <a:off x="7443561" y="3019258"/>
                <a:ext cx="1106234" cy="969712"/>
                <a:chOff x="6792398" y="2509410"/>
                <a:chExt cx="1106234" cy="969712"/>
              </a:xfrm>
            </p:grpSpPr>
            <p:grpSp>
              <p:nvGrpSpPr>
                <p:cNvPr id="392" name="Group 391"/>
                <p:cNvGrpSpPr/>
                <p:nvPr/>
              </p:nvGrpSpPr>
              <p:grpSpPr>
                <a:xfrm>
                  <a:off x="6792398" y="2703317"/>
                  <a:ext cx="657768" cy="378452"/>
                  <a:chOff x="4777947" y="3207622"/>
                  <a:chExt cx="657768" cy="378452"/>
                </a:xfrm>
              </p:grpSpPr>
              <p:grpSp>
                <p:nvGrpSpPr>
                  <p:cNvPr id="438" name="Group 437"/>
                  <p:cNvGrpSpPr/>
                  <p:nvPr/>
                </p:nvGrpSpPr>
                <p:grpSpPr>
                  <a:xfrm>
                    <a:off x="477794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46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50" name="Picture 24 2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51" name="Picture 24 2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47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48" name="Picture 24 2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49" name="Picture 24 2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439" name="Group 438"/>
                  <p:cNvGrpSpPr/>
                  <p:nvPr/>
                </p:nvGrpSpPr>
                <p:grpSpPr>
                  <a:xfrm>
                    <a:off x="4935889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40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44" name="Picture 24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45" name="Picture 24 2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41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42" name="Picture 24 2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43" name="Picture 24 2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  <p:grpSp>
              <p:nvGrpSpPr>
                <p:cNvPr id="393" name="Group 392"/>
                <p:cNvGrpSpPr/>
                <p:nvPr/>
              </p:nvGrpSpPr>
              <p:grpSpPr>
                <a:xfrm rot="19661454">
                  <a:off x="6800712" y="2979296"/>
                  <a:ext cx="601238" cy="499826"/>
                  <a:chOff x="5841977" y="3176030"/>
                  <a:chExt cx="601238" cy="499826"/>
                </a:xfrm>
              </p:grpSpPr>
              <p:grpSp>
                <p:nvGrpSpPr>
                  <p:cNvPr id="424" name="Group 423"/>
                  <p:cNvGrpSpPr/>
                  <p:nvPr/>
                </p:nvGrpSpPr>
                <p:grpSpPr>
                  <a:xfrm rot="19742345">
                    <a:off x="584197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32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36" name="Picture 24 2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37" name="Picture 24 2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33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34" name="Picture 24 2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35" name="Picture 24 2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425" name="Group 424"/>
                  <p:cNvGrpSpPr/>
                  <p:nvPr/>
                </p:nvGrpSpPr>
                <p:grpSpPr>
                  <a:xfrm rot="17239213">
                    <a:off x="6033171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26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30" name="Picture 24 2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31" name="Picture 24 2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27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28" name="Picture 24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29" name="Picture 24 2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  <p:grpSp>
              <p:nvGrpSpPr>
                <p:cNvPr id="394" name="Group 393"/>
                <p:cNvGrpSpPr/>
                <p:nvPr/>
              </p:nvGrpSpPr>
              <p:grpSpPr>
                <a:xfrm rot="2171672">
                  <a:off x="7240864" y="2945788"/>
                  <a:ext cx="657768" cy="378452"/>
                  <a:chOff x="4777947" y="3207622"/>
                  <a:chExt cx="657768" cy="378452"/>
                </a:xfrm>
              </p:grpSpPr>
              <p:grpSp>
                <p:nvGrpSpPr>
                  <p:cNvPr id="410" name="Group 409"/>
                  <p:cNvGrpSpPr/>
                  <p:nvPr/>
                </p:nvGrpSpPr>
                <p:grpSpPr>
                  <a:xfrm>
                    <a:off x="477794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18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22" name="Picture 24 2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23" name="Picture 24 2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19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20" name="Picture 24 2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21" name="Picture 24 2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411" name="Group 410"/>
                  <p:cNvGrpSpPr/>
                  <p:nvPr/>
                </p:nvGrpSpPr>
                <p:grpSpPr>
                  <a:xfrm>
                    <a:off x="4935889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12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16" name="Picture 24 2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17" name="Picture 24 2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13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14" name="Picture 24 2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15" name="Picture 24 2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  <p:grpSp>
              <p:nvGrpSpPr>
                <p:cNvPr id="395" name="Group 394"/>
                <p:cNvGrpSpPr/>
                <p:nvPr/>
              </p:nvGrpSpPr>
              <p:grpSpPr>
                <a:xfrm rot="21049340">
                  <a:off x="7270080" y="2509410"/>
                  <a:ext cx="601238" cy="499826"/>
                  <a:chOff x="5841977" y="3176030"/>
                  <a:chExt cx="601238" cy="499826"/>
                </a:xfrm>
              </p:grpSpPr>
              <p:grpSp>
                <p:nvGrpSpPr>
                  <p:cNvPr id="396" name="Group 395"/>
                  <p:cNvGrpSpPr/>
                  <p:nvPr/>
                </p:nvGrpSpPr>
                <p:grpSpPr>
                  <a:xfrm rot="19742345">
                    <a:off x="5841977" y="3207622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404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08" name="Picture 24 2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09" name="Picture 24 2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405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06" name="Picture 24 2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07" name="Picture 24 2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  <p:grpSp>
                <p:nvGrpSpPr>
                  <p:cNvPr id="397" name="Group 396"/>
                  <p:cNvGrpSpPr/>
                  <p:nvPr/>
                </p:nvGrpSpPr>
                <p:grpSpPr>
                  <a:xfrm rot="17239213">
                    <a:off x="6033171" y="3265811"/>
                    <a:ext cx="499826" cy="320263"/>
                    <a:chOff x="4503627" y="2218458"/>
                    <a:chExt cx="499826" cy="320263"/>
                  </a:xfrm>
                </p:grpSpPr>
                <p:grpSp>
                  <p:nvGrpSpPr>
                    <p:cNvPr id="398" name="Group 176"/>
                    <p:cNvGrpSpPr/>
                    <p:nvPr/>
                  </p:nvGrpSpPr>
                  <p:grpSpPr>
                    <a:xfrm>
                      <a:off x="4503627" y="2301538"/>
                      <a:ext cx="300259" cy="237183"/>
                      <a:chOff x="2962956" y="2115885"/>
                      <a:chExt cx="300259" cy="237183"/>
                    </a:xfrm>
                  </p:grpSpPr>
                  <p:pic>
                    <p:nvPicPr>
                      <p:cNvPr id="402" name="Picture 24 2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3076683" y="211667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  <p:pic>
                    <p:nvPicPr>
                      <p:cNvPr id="403" name="Picture 24 2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2962162" y="2166537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</p:grpSp>
                <p:grpSp>
                  <p:nvGrpSpPr>
                    <p:cNvPr id="399" name="Group 179"/>
                    <p:cNvGrpSpPr/>
                    <p:nvPr/>
                  </p:nvGrpSpPr>
                  <p:grpSpPr>
                    <a:xfrm>
                      <a:off x="4719823" y="2218458"/>
                      <a:ext cx="283630" cy="253824"/>
                      <a:chOff x="6986427" y="2972145"/>
                      <a:chExt cx="283630" cy="253824"/>
                    </a:xfrm>
                  </p:grpSpPr>
                  <p:pic>
                    <p:nvPicPr>
                      <p:cNvPr id="400" name="Picture 24 2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16200000">
                        <a:off x="6985633" y="3039438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</p:spPr>
                  </p:pic>
                  <p:pic>
                    <p:nvPicPr>
                      <p:cNvPr id="401" name="Picture 24 2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 cstate="screen"/>
                      <a:srcRect/>
                      <a:stretch>
                        <a:fillRect/>
                      </a:stretch>
                    </p:blipFill>
                    <p:spPr bwMode="auto">
                      <a:xfrm rot="5400000" flipV="1">
                        <a:off x="7083525" y="2972939"/>
                        <a:ext cx="187325" cy="185738"/>
                      </a:xfrm>
                      <a:prstGeom prst="rect">
                        <a:avLst/>
                      </a:prstGeom>
                      <a:noFill/>
                      <a:ln w="12700">
                        <a:noFill/>
                        <a:miter lim="800000"/>
                        <a:headEnd type="none" w="lg" len="med"/>
                        <a:tailEnd type="none" w="lg" len="med"/>
                      </a:ln>
                      <a:effectLst/>
                      <a:scene3d>
                        <a:camera prst="orthographicFront">
                          <a:rot lat="0" lon="0" rev="19799999"/>
                        </a:camera>
                        <a:lightRig rig="threePt" dir="t"/>
                      </a:scene3d>
                    </p:spPr>
                  </p:pic>
                </p:grpSp>
              </p:grpSp>
            </p:grpSp>
          </p:grpSp>
        </p:grpSp>
      </p:grpSp>
      <p:sp>
        <p:nvSpPr>
          <p:cNvPr id="511" name="TextBox 510"/>
          <p:cNvSpPr txBox="1"/>
          <p:nvPr/>
        </p:nvSpPr>
        <p:spPr>
          <a:xfrm>
            <a:off x="512723" y="2021610"/>
            <a:ext cx="76358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200150"/>
            <a:r>
              <a:rPr lang="en-US" dirty="0">
                <a:solidFill>
                  <a:schemeClr val="accent4"/>
                </a:solidFill>
              </a:rPr>
              <a:t>Floc density approaches the density of water because the floc includes water</a:t>
            </a:r>
          </a:p>
        </p:txBody>
      </p:sp>
      <p:sp>
        <p:nvSpPr>
          <p:cNvPr id="512" name="TextBox 511"/>
          <p:cNvSpPr txBox="1"/>
          <p:nvPr/>
        </p:nvSpPr>
        <p:spPr>
          <a:xfrm>
            <a:off x="4055113" y="6370928"/>
            <a:ext cx="744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DE9F8E-13D4-4047-AD57-31BA259F2F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46" y="5126328"/>
            <a:ext cx="2116203" cy="4292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367D48-1DC9-4A5F-83FF-9461B518C8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396" y="5077901"/>
            <a:ext cx="2365340" cy="45275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511" grpId="0"/>
      <p:bldP spid="5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Fractal Geometry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Fractal geometry explains the changes in floc density and sedimentation velocity as a function of floc size</a:t>
            </a:r>
          </a:p>
          <a:p>
            <a:r>
              <a:rPr lang="en-US" dirty="0"/>
              <a:t>The fractal dimension of flocs is </a:t>
            </a:r>
            <a:r>
              <a:rPr lang="en-US" u="sng" dirty="0"/>
              <a:t>approximately</a:t>
            </a:r>
            <a:r>
              <a:rPr lang="en-US" dirty="0"/>
              <a:t> 2.1 </a:t>
            </a:r>
          </a:p>
          <a:p>
            <a:r>
              <a:rPr lang="en-US" dirty="0"/>
              <a:t>Further research to quantify the fractal dimension in flocculation is needed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73B4E5-D2EF-4755-B1B5-A8C487D1B4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637" y="4224130"/>
            <a:ext cx="2268293" cy="4341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C828CD-4565-4044-B6D1-397133DC911B}"/>
              </a:ext>
            </a:extLst>
          </p:cNvPr>
          <p:cNvSpPr/>
          <p:nvPr/>
        </p:nvSpPr>
        <p:spPr>
          <a:xfrm>
            <a:off x="1029174" y="5367697"/>
            <a:ext cx="1046921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Meakin</a:t>
            </a:r>
            <a:r>
              <a:rPr lang="en-US" dirty="0">
                <a:solidFill>
                  <a:srgbClr val="000000"/>
                </a:solidFill>
              </a:rPr>
              <a:t>, P. (1988). Fractal Aggregates. </a:t>
            </a:r>
            <a:r>
              <a:rPr lang="en-US" i="1" dirty="0">
                <a:solidFill>
                  <a:srgbClr val="000000"/>
                </a:solidFill>
              </a:rPr>
              <a:t>Advances in Colloid and Interface Science, 28 (1988), 249-331. </a:t>
            </a:r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3698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 bwMode="auto">
          <a:xfrm>
            <a:off x="1816925" y="2648194"/>
            <a:ext cx="570015" cy="320634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323109"/>
          </a:xfrm>
          <a:effectLst/>
        </p:spPr>
        <p:txBody>
          <a:bodyPr/>
          <a:lstStyle/>
          <a:p>
            <a:r>
              <a:rPr lang="en-US" dirty="0"/>
              <a:t>Buoyant Density of Flocs</a:t>
            </a:r>
            <a:br>
              <a:rPr lang="en-US" dirty="0"/>
            </a:br>
            <a:endParaRPr lang="en-US" dirty="0"/>
          </a:p>
        </p:txBody>
      </p:sp>
      <p:pic>
        <p:nvPicPr>
          <p:cNvPr id="52736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6335" y="1889361"/>
            <a:ext cx="7744980" cy="508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736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736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736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95646" y="1638795"/>
            <a:ext cx="8073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these flocs settle faster than the primary particles?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140AAF-9DB4-481B-BD0C-3E79744102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199" y="661554"/>
            <a:ext cx="5248000" cy="66438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E7DE36E3-D625-44B9-AE55-686132E430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48" y="4617999"/>
            <a:ext cx="6613333" cy="6643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054F336-BAD2-45F3-8048-F71E8481D3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48" y="3588718"/>
            <a:ext cx="4982857" cy="6643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 Terminal Velocity Equations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1941689" y="2115805"/>
            <a:ext cx="1068548" cy="4574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2220334" y="4569249"/>
            <a:ext cx="882032" cy="80426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777377" y="4561211"/>
            <a:ext cx="882032" cy="80426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288959" y="4569249"/>
            <a:ext cx="1161237" cy="2698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649075" y="3509246"/>
            <a:ext cx="1170646" cy="3317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cxnSpLocks/>
            <a:stCxn id="11" idx="3"/>
            <a:endCxn id="10" idx="0"/>
          </p:cNvCxnSpPr>
          <p:nvPr/>
        </p:nvCxnSpPr>
        <p:spPr>
          <a:xfrm>
            <a:off x="5819721" y="3675133"/>
            <a:ext cx="1049857" cy="8941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17183" y="1791477"/>
            <a:ext cx="2525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Buoyant density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60578" y="2604955"/>
            <a:ext cx="4595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Viscous flow terminal velocity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6023" y="3509245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Algebra!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735905" y="5927023"/>
                <a:ext cx="3423245" cy="6204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𝐹𝑙𝑜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𝑐</m:t>
                            </m:r>
                          </m:e>
                          <m:sub>
                            <m:r>
                              <a:rPr lang="en-US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c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ould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be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𝐶𝑙𝑎𝑦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905" y="5927023"/>
                <a:ext cx="3423245" cy="620426"/>
              </a:xfrm>
              <a:prstGeom prst="rect">
                <a:avLst/>
              </a:prstGeom>
              <a:blipFill rotWithShape="1">
                <a:blip r:embed="rId9"/>
                <a:stretch>
                  <a:fillRect t="-9804" r="-2317" b="-10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17B26540-3FBB-4F6B-A87D-AD36D69A14B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83" y="2511517"/>
            <a:ext cx="3324852" cy="71009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79702D-06F1-43B5-9B07-F2DF844BA0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90" y="1628558"/>
            <a:ext cx="5248000" cy="6643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48" y="5705952"/>
            <a:ext cx="4993524" cy="6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5377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15EEF00D-C302-45FE-BE90-267445F403B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230" y="490312"/>
            <a:ext cx="2956764" cy="631483"/>
          </a:xfrm>
          <a:prstGeom prst="rect">
            <a:avLst/>
          </a:prstGeom>
        </p:spPr>
      </p:pic>
      <p:pic>
        <p:nvPicPr>
          <p:cNvPr id="51405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595958"/>
            <a:ext cx="5421244" cy="3490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876" name="Rectangle 4"/>
          <p:cNvSpPr>
            <a:spLocks noGrp="1" noChangeArrowheads="1"/>
          </p:cNvSpPr>
          <p:nvPr>
            <p:ph type="title"/>
          </p:nvPr>
        </p:nvSpPr>
        <p:spPr>
          <a:xfrm>
            <a:off x="216132" y="304800"/>
            <a:ext cx="5877098" cy="1143000"/>
          </a:xfrm>
          <a:effectLst/>
        </p:spPr>
        <p:txBody>
          <a:bodyPr/>
          <a:lstStyle/>
          <a:p>
            <a:r>
              <a:rPr lang="en-US" dirty="0"/>
              <a:t>Floc Terminal Velocity</a:t>
            </a:r>
          </a:p>
        </p:txBody>
      </p:sp>
      <p:sp>
        <p:nvSpPr>
          <p:cNvPr id="79881" name="Text Box 9"/>
          <p:cNvSpPr txBox="1">
            <a:spLocks noChangeArrowheads="1"/>
          </p:cNvSpPr>
          <p:nvPr/>
        </p:nvSpPr>
        <p:spPr bwMode="auto">
          <a:xfrm>
            <a:off x="1011215" y="4524891"/>
            <a:ext cx="665163" cy="366712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sz="1800" dirty="0"/>
              <a:t>1 </a:t>
            </a:r>
            <a:r>
              <a:rPr lang="en-US" sz="1800" dirty="0">
                <a:latin typeface="Symbol" pitchFamily="18" charset="2"/>
              </a:rPr>
              <a:t>m</a:t>
            </a:r>
            <a:r>
              <a:rPr lang="en-US" sz="1800" dirty="0"/>
              <a:t>m</a:t>
            </a:r>
          </a:p>
        </p:txBody>
      </p:sp>
      <p:sp>
        <p:nvSpPr>
          <p:cNvPr id="79879" name="Line 7"/>
          <p:cNvSpPr>
            <a:spLocks noChangeShapeType="1"/>
          </p:cNvSpPr>
          <p:nvPr/>
        </p:nvSpPr>
        <p:spPr bwMode="auto">
          <a:xfrm flipH="1">
            <a:off x="3686611" y="2821586"/>
            <a:ext cx="17665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9880" name="Line 8"/>
          <p:cNvSpPr>
            <a:spLocks noChangeShapeType="1"/>
          </p:cNvSpPr>
          <p:nvPr/>
        </p:nvSpPr>
        <p:spPr bwMode="auto">
          <a:xfrm flipH="1">
            <a:off x="1296785" y="4010290"/>
            <a:ext cx="4166311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9882" name="Line 10"/>
          <p:cNvSpPr>
            <a:spLocks noChangeShapeType="1"/>
          </p:cNvSpPr>
          <p:nvPr/>
        </p:nvSpPr>
        <p:spPr bwMode="auto">
          <a:xfrm flipH="1">
            <a:off x="4574488" y="2391334"/>
            <a:ext cx="82878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79883" name="Text Box 11"/>
          <p:cNvSpPr txBox="1">
            <a:spLocks noChangeArrowheads="1"/>
          </p:cNvSpPr>
          <p:nvPr/>
        </p:nvSpPr>
        <p:spPr bwMode="auto">
          <a:xfrm>
            <a:off x="5366999" y="1729177"/>
            <a:ext cx="3535363" cy="83099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400" dirty="0" err="1"/>
              <a:t>Upflow</a:t>
            </a:r>
            <a:r>
              <a:rPr lang="en-US" sz="2400" dirty="0"/>
              <a:t> velocity for floc blankets</a:t>
            </a:r>
          </a:p>
        </p:txBody>
      </p:sp>
      <p:sp>
        <p:nvSpPr>
          <p:cNvPr id="79885" name="Text Box 13"/>
          <p:cNvSpPr txBox="1">
            <a:spLocks noChangeArrowheads="1"/>
          </p:cNvSpPr>
          <p:nvPr/>
        </p:nvSpPr>
        <p:spPr bwMode="auto">
          <a:xfrm>
            <a:off x="5428366" y="2593142"/>
            <a:ext cx="3535363" cy="83099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Capture velocity for AguaClara plate settlers</a:t>
            </a:r>
          </a:p>
        </p:txBody>
      </p:sp>
      <p:sp>
        <p:nvSpPr>
          <p:cNvPr id="79886" name="Text Box 14"/>
          <p:cNvSpPr txBox="1">
            <a:spLocks noChangeArrowheads="1"/>
          </p:cNvSpPr>
          <p:nvPr/>
        </p:nvSpPr>
        <p:spPr bwMode="auto">
          <a:xfrm>
            <a:off x="5394325" y="3729271"/>
            <a:ext cx="3535363" cy="83099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>
            <a:spAutoFit/>
          </a:bodyPr>
          <a:lstStyle/>
          <a:p>
            <a:r>
              <a:rPr lang="en-US" sz="2400" dirty="0"/>
              <a:t>Why flocculation is necessary!</a:t>
            </a:r>
          </a:p>
        </p:txBody>
      </p:sp>
      <p:sp>
        <p:nvSpPr>
          <p:cNvPr id="79887" name="Line 15"/>
          <p:cNvSpPr>
            <a:spLocks noChangeShapeType="1"/>
          </p:cNvSpPr>
          <p:nvPr/>
        </p:nvSpPr>
        <p:spPr bwMode="auto">
          <a:xfrm>
            <a:off x="3682784" y="2816121"/>
            <a:ext cx="0" cy="1905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triangle" w="lg" len="med"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9889" name="Text Box 17 1"/>
          <p:cNvSpPr txBox="1">
            <a:spLocks noChangeArrowheads="1"/>
          </p:cNvSpPr>
          <p:nvPr/>
        </p:nvSpPr>
        <p:spPr bwMode="auto">
          <a:xfrm>
            <a:off x="0" y="6334780"/>
            <a:ext cx="8638903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The model takes into account the changing density of flocs</a:t>
            </a:r>
          </a:p>
        </p:txBody>
      </p:sp>
      <p:pic>
        <p:nvPicPr>
          <p:cNvPr id="79894" name="Picture 22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23900" y="6962775"/>
            <a:ext cx="1247775" cy="1971675"/>
          </a:xfrm>
          <a:prstGeom prst="rect">
            <a:avLst/>
          </a:prstGeom>
          <a:noFill/>
          <a:ln w="12700" algn="ctr">
            <a:noFill/>
            <a:miter lim="800000"/>
            <a:headEnd type="none" w="lg" len="med"/>
            <a:tailEnd type="none" w="lg" len="med"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4754880" y="5216039"/>
            <a:ext cx="4009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</a:t>
            </a:r>
            <a:r>
              <a:rPr lang="en-US" baseline="-25000" dirty="0" err="1"/>
              <a:t>Fractal</a:t>
            </a:r>
            <a:r>
              <a:rPr lang="en-US" baseline="-25000" dirty="0"/>
              <a:t> </a:t>
            </a:r>
            <a:r>
              <a:rPr lang="en-US" dirty="0"/>
              <a:t>= 2.3 and d</a:t>
            </a:r>
            <a:r>
              <a:rPr lang="en-US" baseline="-25000" dirty="0"/>
              <a:t>0 </a:t>
            </a:r>
            <a:r>
              <a:rPr lang="en-US" dirty="0"/>
              <a:t>= 1 </a:t>
            </a:r>
            <a:r>
              <a:rPr lang="en-US" dirty="0">
                <a:latin typeface="Symbol" pitchFamily="18" charset="2"/>
              </a:rPr>
              <a:t>m</a:t>
            </a:r>
            <a:r>
              <a:rPr lang="en-US" dirty="0"/>
              <a:t>m</a:t>
            </a:r>
          </a:p>
        </p:txBody>
      </p:sp>
      <p:sp>
        <p:nvSpPr>
          <p:cNvPr id="17" name="Oval 16"/>
          <p:cNvSpPr/>
          <p:nvPr/>
        </p:nvSpPr>
        <p:spPr bwMode="auto">
          <a:xfrm>
            <a:off x="7169779" y="411792"/>
            <a:ext cx="224443" cy="236602"/>
          </a:xfrm>
          <a:prstGeom prst="ellipse">
            <a:avLst/>
          </a:prstGeom>
          <a:noFill/>
          <a:ln w="127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206238" y="4877754"/>
            <a:ext cx="1256857" cy="366712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3479470" y="4560125"/>
            <a:ext cx="380011" cy="185577"/>
          </a:xfrm>
          <a:prstGeom prst="ellipse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Action Button: Return 20">
            <a:hlinkClick r:id="" action="ppaction://hlinkshowjump?jump=lastslideviewed" highlightClick="1"/>
          </p:cNvPr>
          <p:cNvSpPr/>
          <p:nvPr/>
        </p:nvSpPr>
        <p:spPr bwMode="auto">
          <a:xfrm>
            <a:off x="8470669" y="6209607"/>
            <a:ext cx="673331" cy="648393"/>
          </a:xfrm>
          <a:prstGeom prst="actionButtonReturn">
            <a:avLst/>
          </a:prstGeom>
          <a:solidFill>
            <a:schemeClr val="accent4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Text Box 17 2"/>
          <p:cNvSpPr txBox="1">
            <a:spLocks noChangeArrowheads="1"/>
          </p:cNvSpPr>
          <p:nvPr/>
        </p:nvSpPr>
        <p:spPr bwMode="auto">
          <a:xfrm>
            <a:off x="1381125" y="5896630"/>
            <a:ext cx="4400564" cy="52322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  <p:txBody>
          <a:bodyPr wrap="none">
            <a:spAutoFit/>
          </a:bodyPr>
          <a:lstStyle/>
          <a:p>
            <a:r>
              <a:rPr lang="en-US" dirty="0"/>
              <a:t>shape factor for drag on flocs</a:t>
            </a:r>
          </a:p>
        </p:txBody>
      </p:sp>
      <p:cxnSp>
        <p:nvCxnSpPr>
          <p:cNvPr id="24" name="Straight Arrow Connector 23"/>
          <p:cNvCxnSpPr>
            <a:cxnSpLocks/>
            <a:stCxn id="22" idx="1"/>
          </p:cNvCxnSpPr>
          <p:nvPr/>
        </p:nvCxnSpPr>
        <p:spPr bwMode="auto">
          <a:xfrm rot="10800000">
            <a:off x="1296785" y="5655764"/>
            <a:ext cx="84340" cy="502477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6768935" y="0"/>
            <a:ext cx="2148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Laminar flow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9" y="4991382"/>
            <a:ext cx="4978284" cy="66438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sz="4000" dirty="0"/>
              <a:t>Collision Model of the Flocculation Process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The relative velocity between flocs is </a:t>
            </a:r>
            <a:br>
              <a:rPr lang="en-US" sz="2800" dirty="0"/>
            </a:br>
            <a:r>
              <a:rPr lang="en-US" sz="2800" dirty="0"/>
              <a:t>set by viscous shear because their </a:t>
            </a:r>
            <a:br>
              <a:rPr lang="en-US" sz="2800" dirty="0"/>
            </a:br>
            <a:r>
              <a:rPr lang="en-US" sz="2800" b="1" dirty="0"/>
              <a:t>separation</a:t>
            </a:r>
            <a:r>
              <a:rPr lang="en-US" sz="2800" dirty="0"/>
              <a:t> distance is less than the </a:t>
            </a:r>
            <a:br>
              <a:rPr lang="en-US" sz="2800" dirty="0"/>
            </a:br>
            <a:r>
              <a:rPr lang="en-US" sz="2800" dirty="0"/>
              <a:t>inner viscous scale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The time required per collision is a function of the relative velocity between flocs, the average separation distance between flocs, and the floc size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In the next slides we will explore how to characterize collision time for flocs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We will assume that collisions occur between similar sized flocs. There is some evidence that flocs of very different diameters don’t collide.</a:t>
            </a:r>
          </a:p>
        </p:txBody>
      </p:sp>
      <p:pic>
        <p:nvPicPr>
          <p:cNvPr id="22650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176" y="1420215"/>
            <a:ext cx="2084244" cy="1685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13" name="Picture 12 1" descr="MCED00214_0000[1]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06507" y="2512518"/>
            <a:ext cx="220663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5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pPr>
              <a:defRPr/>
            </a:pPr>
            <a:r>
              <a:rPr lang="en-US" sz="3600" dirty="0"/>
              <a:t>Average distance between particles is the cube root of the volume occupied (</a:t>
            </a:r>
            <a:r>
              <a:rPr lang="en-US" sz="3600" dirty="0">
                <a:latin typeface="Symbol" pitchFamily="18" charset="2"/>
                <a:cs typeface="GreekC"/>
              </a:rPr>
              <a:t>L</a:t>
            </a:r>
            <a:r>
              <a:rPr lang="en-US" sz="3600" dirty="0">
                <a:cs typeface="GreekC"/>
              </a:rPr>
              <a:t>)</a:t>
            </a:r>
            <a:endParaRPr lang="en-US" sz="3600" dirty="0"/>
          </a:p>
        </p:txBody>
      </p:sp>
      <p:sp>
        <p:nvSpPr>
          <p:cNvPr id="25606" name="Rectangle 3"/>
          <p:cNvSpPr>
            <a:spLocks noGrp="1" noChangeArrowheads="1"/>
          </p:cNvSpPr>
          <p:nvPr>
            <p:ph idx="1"/>
          </p:nvPr>
        </p:nvSpPr>
        <p:spPr>
          <a:xfrm>
            <a:off x="345989" y="1981200"/>
            <a:ext cx="6188161" cy="3670300"/>
          </a:xfrm>
        </p:spPr>
        <p:txBody>
          <a:bodyPr/>
          <a:lstStyle/>
          <a:p>
            <a:r>
              <a:rPr lang="en-US" dirty="0"/>
              <a:t>The average volume of</a:t>
            </a:r>
            <a:br>
              <a:rPr lang="en-US" dirty="0"/>
            </a:br>
            <a:r>
              <a:rPr lang="en-US" dirty="0"/>
              <a:t>water “occupied” by a particle!</a:t>
            </a:r>
          </a:p>
          <a:p>
            <a:r>
              <a:rPr lang="en-US" dirty="0"/>
              <a:t>Need to know number of particles per volume (</a:t>
            </a:r>
            <a:r>
              <a:rPr lang="en-US" i="1" dirty="0" err="1"/>
              <a:t>n</a:t>
            </a:r>
            <a:r>
              <a:rPr lang="en-US" i="1" baseline="-25000" dirty="0" err="1"/>
              <a:t>P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sz="1100" dirty="0"/>
          </a:p>
          <a:p>
            <a:r>
              <a:rPr lang="en-US" dirty="0"/>
              <a:t>The number of flocs decreases as the flocs grow in size</a:t>
            </a:r>
          </a:p>
        </p:txBody>
      </p:sp>
      <p:sp>
        <p:nvSpPr>
          <p:cNvPr id="25612" name="AutoShape 11 1"/>
          <p:cNvSpPr>
            <a:spLocks noChangeArrowheads="1"/>
          </p:cNvSpPr>
          <p:nvPr/>
        </p:nvSpPr>
        <p:spPr bwMode="auto">
          <a:xfrm>
            <a:off x="6477000" y="1906736"/>
            <a:ext cx="1400175" cy="1171575"/>
          </a:xfrm>
          <a:prstGeom prst="cube">
            <a:avLst>
              <a:gd name="adj" fmla="val 25000"/>
            </a:avLst>
          </a:prstGeom>
          <a:solidFill>
            <a:schemeClr val="accent1">
              <a:alpha val="50196"/>
            </a:schemeClr>
          </a:solidFill>
          <a:ln w="12700">
            <a:solidFill>
              <a:schemeClr val="bg2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14" name="Picture 12 2" descr="MCED00214_0000[1]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171806" y="2494454"/>
            <a:ext cx="220663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AutoShape 11 2"/>
          <p:cNvSpPr>
            <a:spLocks noChangeArrowheads="1"/>
          </p:cNvSpPr>
          <p:nvPr/>
        </p:nvSpPr>
        <p:spPr bwMode="auto">
          <a:xfrm>
            <a:off x="7574735" y="1906736"/>
            <a:ext cx="1400175" cy="1171575"/>
          </a:xfrm>
          <a:prstGeom prst="cube">
            <a:avLst>
              <a:gd name="adj" fmla="val 25000"/>
            </a:avLst>
          </a:prstGeom>
          <a:solidFill>
            <a:schemeClr val="accent1">
              <a:alpha val="50196"/>
            </a:schemeClr>
          </a:solidFill>
          <a:ln w="12700">
            <a:solidFill>
              <a:schemeClr val="bg2"/>
            </a:solidFill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7162800" y="2744936"/>
            <a:ext cx="1095375" cy="1588"/>
          </a:xfrm>
          <a:prstGeom prst="straightConnector1">
            <a:avLst/>
          </a:prstGeom>
          <a:noFill/>
          <a:ln w="25400" cap="flat" cmpd="sng" algn="ctr">
            <a:solidFill>
              <a:schemeClr val="accent4"/>
            </a:solidFill>
            <a:prstDash val="solid"/>
            <a:round/>
            <a:headEnd type="triangle" w="lg" len="med"/>
            <a:tailEnd type="triangle" w="lg" len="med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7350919" y="2763988"/>
            <a:ext cx="173830" cy="65979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22" name="Oval 21"/>
          <p:cNvSpPr/>
          <p:nvPr/>
        </p:nvSpPr>
        <p:spPr bwMode="auto">
          <a:xfrm>
            <a:off x="8282355" y="1"/>
            <a:ext cx="861646" cy="476071"/>
          </a:xfrm>
          <a:prstGeom prst="ellipse">
            <a:avLst/>
          </a:prstGeom>
          <a:solidFill>
            <a:schemeClr val="accent4"/>
          </a:solidFill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600" dirty="0">
                <a:solidFill>
                  <a:schemeClr val="bg1"/>
                </a:solidFill>
              </a:rPr>
              <a:t>extra</a:t>
            </a: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4AD60-068E-4E38-9A8A-19173D174BA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2217" y="135719"/>
            <a:ext cx="3332571" cy="664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A999E3-537B-4BDD-A5A0-15A41C82006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87251" y="1090748"/>
            <a:ext cx="4837605" cy="50278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439EA4-A765-4024-9907-5070CA7702D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61" y="4471294"/>
            <a:ext cx="1574504" cy="629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38E6E6-42DF-4EF2-9123-8ADD23A5686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668" y="4316989"/>
            <a:ext cx="3358669" cy="78368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0FD88DF-CA64-4A3C-B8F7-666CD151BF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087" y="3367699"/>
            <a:ext cx="857905" cy="6841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FB1DC60-65AB-4BF9-879C-89A9E1EF2B7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413" y="4390585"/>
            <a:ext cx="1961143" cy="6963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9958A45-2398-493B-B734-D2788A96810C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67" y="5681320"/>
            <a:ext cx="2601143" cy="66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4702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Particle collisions in flocculators (and rapid mix units!) are dominated by viscous shear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060757-060A-4344-A95D-AAC6B4F9CD0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921280" y="2774561"/>
            <a:ext cx="3476625" cy="2809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486583-7EBB-476B-A1BE-BAB0C7BE4E1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909368" y="2829914"/>
            <a:ext cx="3581400" cy="27336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693433" y="4330460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viscous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11350" y="3183147"/>
            <a:ext cx="1199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inertial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83080" y="6124755"/>
            <a:ext cx="825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Particle separation distances are less than the viscous length scale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31539-880E-48B6-A5CD-8E804183A3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244" y="1906937"/>
            <a:ext cx="1460500" cy="5747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827A6E-5F88-47D2-98D8-E313E11E360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433" y="1936284"/>
            <a:ext cx="1819197" cy="32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4077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80593" y="3303917"/>
            <a:ext cx="3344179" cy="756252"/>
            <a:chOff x="2303253" y="3303917"/>
            <a:chExt cx="3344179" cy="756252"/>
          </a:xfrm>
        </p:grpSpPr>
        <p:sp>
          <p:nvSpPr>
            <p:cNvPr id="169" name="Freeform 168"/>
            <p:cNvSpPr/>
            <p:nvPr/>
          </p:nvSpPr>
          <p:spPr>
            <a:xfrm>
              <a:off x="2343515" y="3387309"/>
              <a:ext cx="3303917" cy="672860"/>
            </a:xfrm>
            <a:custGeom>
              <a:avLst/>
              <a:gdLst>
                <a:gd name="connsiteX0" fmla="*/ 0 w 1820174"/>
                <a:gd name="connsiteY0" fmla="*/ 0 h 629728"/>
                <a:gd name="connsiteX1" fmla="*/ 1250831 w 1820174"/>
                <a:gd name="connsiteY1" fmla="*/ 603849 h 629728"/>
                <a:gd name="connsiteX2" fmla="*/ 1820174 w 1820174"/>
                <a:gd name="connsiteY2" fmla="*/ 629728 h 629728"/>
                <a:gd name="connsiteX3" fmla="*/ 733246 w 1820174"/>
                <a:gd name="connsiteY3" fmla="*/ 0 h 629728"/>
                <a:gd name="connsiteX4" fmla="*/ 0 w 1820174"/>
                <a:gd name="connsiteY4" fmla="*/ 0 h 62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174" h="629728">
                  <a:moveTo>
                    <a:pt x="0" y="0"/>
                  </a:moveTo>
                  <a:lnTo>
                    <a:pt x="1250831" y="603849"/>
                  </a:lnTo>
                  <a:lnTo>
                    <a:pt x="1820174" y="629728"/>
                  </a:lnTo>
                  <a:lnTo>
                    <a:pt x="7332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2303253" y="3303917"/>
              <a:ext cx="3303917" cy="672860"/>
            </a:xfrm>
            <a:custGeom>
              <a:avLst/>
              <a:gdLst>
                <a:gd name="connsiteX0" fmla="*/ 0 w 1820174"/>
                <a:gd name="connsiteY0" fmla="*/ 0 h 629728"/>
                <a:gd name="connsiteX1" fmla="*/ 1250831 w 1820174"/>
                <a:gd name="connsiteY1" fmla="*/ 603849 h 629728"/>
                <a:gd name="connsiteX2" fmla="*/ 1820174 w 1820174"/>
                <a:gd name="connsiteY2" fmla="*/ 629728 h 629728"/>
                <a:gd name="connsiteX3" fmla="*/ 733246 w 1820174"/>
                <a:gd name="connsiteY3" fmla="*/ 0 h 629728"/>
                <a:gd name="connsiteX4" fmla="*/ 0 w 1820174"/>
                <a:gd name="connsiteY4" fmla="*/ 0 h 62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174" h="629728">
                  <a:moveTo>
                    <a:pt x="0" y="0"/>
                  </a:moveTo>
                  <a:lnTo>
                    <a:pt x="1250831" y="603849"/>
                  </a:lnTo>
                  <a:lnTo>
                    <a:pt x="1820174" y="629728"/>
                  </a:lnTo>
                  <a:lnTo>
                    <a:pt x="7332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1" name="Straight Connector 170"/>
            <p:cNvCxnSpPr>
              <a:stCxn id="169" idx="0"/>
              <a:endCxn id="8" idx="0"/>
            </p:cNvCxnSpPr>
            <p:nvPr/>
          </p:nvCxnSpPr>
          <p:spPr>
            <a:xfrm flipH="1" flipV="1">
              <a:off x="2303253" y="3303917"/>
              <a:ext cx="40262" cy="833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>
              <a:stCxn id="169" idx="2"/>
              <a:endCxn id="8" idx="2"/>
            </p:cNvCxnSpPr>
            <p:nvPr/>
          </p:nvCxnSpPr>
          <p:spPr>
            <a:xfrm flipH="1" flipV="1">
              <a:off x="5607170" y="3976777"/>
              <a:ext cx="40262" cy="833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609438" y="3941636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086928" y="1561381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112144" y="86264"/>
            <a:ext cx="892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Hypothesis: Relative velocity scales with separation distance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87083" y="4137226"/>
            <a:ext cx="959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Target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851195" y="6157134"/>
            <a:ext cx="4045790" cy="268287"/>
            <a:chOff x="2173855" y="6157134"/>
            <a:chExt cx="4045790" cy="268287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2173855" y="6262777"/>
              <a:ext cx="4045790" cy="862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5" name="Object 4">
              <a:hlinkClick r:id="" action="ppaction://ole?verb=0"/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78251241"/>
                </p:ext>
              </p:extLst>
            </p:nvPr>
          </p:nvGraphicFramePr>
          <p:xfrm>
            <a:off x="4114320" y="6157134"/>
            <a:ext cx="254000" cy="268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3384" name="Equation" r:id="rId6" imgW="253800" imgH="266400" progId="Equation.DSMT4">
                    <p:embed/>
                  </p:oleObj>
                </mc:Choice>
                <mc:Fallback>
                  <p:oleObj name="Equation" r:id="rId6" imgW="253800" imgH="266400" progId="Equation.DSMT4">
                    <p:embed/>
                    <p:pic>
                      <p:nvPicPr>
                        <p:cNvPr id="0" name="Object 14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14320" y="6157134"/>
                          <a:ext cx="254000" cy="268287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9" name="Oval 148"/>
          <p:cNvSpPr/>
          <p:nvPr/>
        </p:nvSpPr>
        <p:spPr>
          <a:xfrm>
            <a:off x="4004260" y="3114135"/>
            <a:ext cx="914400" cy="9144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2851195" y="1050266"/>
            <a:ext cx="5305245" cy="5042138"/>
          </a:xfrm>
          <a:prstGeom prst="cube">
            <a:avLst/>
          </a:prstGeom>
          <a:solidFill>
            <a:srgbClr val="C0BFFF">
              <a:alpha val="4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12" y="706004"/>
            <a:ext cx="935619" cy="252952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2F559CFC-3E05-4830-A967-E1F0CB78CB3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3" y="6441777"/>
            <a:ext cx="2279135" cy="33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37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" dur="1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" dur="1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2" dur="1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32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4" dur="1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6" dur="1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8" dur="1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30" dur="1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32" dur="1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34" dur="1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36" dur="1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38" dur="1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40" dur="1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42" dur="1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44" dur="1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46" dur="1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48" dur="1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50" dur="1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52" dur="1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54" dur="1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56" dur="1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58" dur="1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60" dur="1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62" dur="1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64" dur="1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66" dur="1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68" dur="1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70" dur="1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72" dur="1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74" dur="1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76" dur="1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78" dur="1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80" dur="1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82" dur="1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fill="hold" grpId="0" nodeType="withEffect">
                                  <p:stCondLst>
                                    <p:cond delay="3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84" dur="1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86" dur="1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88" dur="10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90" dur="1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92" dur="1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94" dur="10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96" dur="1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98" dur="1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fill="hold" grpId="0" nodeType="withEffect">
                                  <p:stCondLst>
                                    <p:cond delay="4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00" dur="10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02" dur="1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04" dur="1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06" dur="10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08" dur="1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10" dur="1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12" dur="1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14" dur="1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fill="hold" grpId="0" nodeType="withEffect">
                                  <p:stCondLst>
                                    <p:cond delay="4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16" dur="1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18" dur="1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fill="hold" grpId="0" nodeType="withEffect">
                                  <p:stCondLst>
                                    <p:cond delay="5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20" dur="1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22" dur="1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fill="hold" grpId="0" nodeType="withEffect">
                                  <p:stCondLst>
                                    <p:cond delay="5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24" dur="1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fill="hold" grpId="0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26" dur="1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28" dur="1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30" dur="1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32" dur="1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fill="hold" grpId="0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34" dur="1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0" presetClass="path" presetSubtype="0" fill="hold" grpId="0" nodeType="withEffect">
                                  <p:stCondLst>
                                    <p:cond delay="5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36" dur="1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0" presetClass="path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38" dur="1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0" presetClass="path" presetSubtype="0" fill="hold" grpId="0" nodeType="withEffect">
                                  <p:stCondLst>
                                    <p:cond delay="6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40" dur="1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0" presetClass="path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42" dur="1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0" presetClass="path" presetSubtype="0" fill="hold" grpId="0" nodeType="withEffect">
                                  <p:stCondLst>
                                    <p:cond delay="6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44" dur="1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0" presetClass="path" presetSubtype="0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46" dur="10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0" presetClass="path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48" dur="10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0" presetClass="path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50" dur="1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0" presetClass="path" presetSubtype="0" fill="hold" grpId="0" nodeType="withEffect">
                                  <p:stCondLst>
                                    <p:cond delay="6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52" dur="1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0" presetClass="path" presetSubtype="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54" dur="1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0" presetClass="path" presetSubtype="0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56" dur="10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0" presetClass="path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58" dur="10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0" presetClass="path" presetSubtype="0" fill="hold" grpId="0" nodeType="withEffect">
                                  <p:stCondLst>
                                    <p:cond delay="7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60" dur="1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0" presetClass="path" presetSubtype="0" fill="hold" grpId="0" nodeType="withEffect">
                                  <p:stCondLst>
                                    <p:cond delay="7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62" dur="1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0" presetClass="path" presetSubtype="0" fill="hold" grpId="0" nodeType="withEffect">
                                  <p:stCondLst>
                                    <p:cond delay="7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64" dur="10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0" presetClass="path" presetSubtype="0" fill="hold" grpId="0" nodeType="withEffect">
                                  <p:stCondLst>
                                    <p:cond delay="7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66" dur="1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0" presetClass="path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68" dur="10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0" presetClass="path" presetSubtype="0" fill="hold" grpId="0" nodeType="withEffect">
                                  <p:stCondLst>
                                    <p:cond delay="7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70" dur="10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0" presetClass="path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72" dur="1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0" presetClass="path" presetSubtype="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74" dur="10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0" presetClass="path" presetSubtype="0" fill="hold" grpId="0" nodeType="withEffect">
                                  <p:stCondLst>
                                    <p:cond delay="7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76" dur="1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0" presetClass="path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78" dur="1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0" presetClass="path" presetSubtype="0" fill="hold" grpId="0" nodeType="withEffect">
                                  <p:stCondLst>
                                    <p:cond delay="8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0" dur="1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0" presetClass="path" presetSubtype="0" fill="hold" grpId="0" nodeType="withEffect">
                                  <p:stCondLst>
                                    <p:cond delay="8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2" dur="1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0" presetClass="path" presetSubtype="0" fill="hold" grpId="0" nodeType="withEffect">
                                  <p:stCondLst>
                                    <p:cond delay="8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4" dur="1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0" presetClass="path" presetSubtype="0" fill="hold" grpId="0" nodeType="withEffect">
                                  <p:stCondLst>
                                    <p:cond delay="8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6" dur="10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87" presetID="0" presetClass="path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88" dur="1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0" presetClass="path" presetSubtype="0" fill="hold" grpId="0" nodeType="withEffect">
                                  <p:stCondLst>
                                    <p:cond delay="8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90" dur="1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0" presetClass="path" presetSubtype="0" fill="hold" grpId="0" nodeType="withEffect">
                                  <p:stCondLst>
                                    <p:cond delay="8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92" dur="1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0" presetClass="path" presetSubtype="0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94" dur="10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5" presetID="0" presetClass="path" presetSubtype="0" fill="hold" grpId="0" nodeType="withEffect">
                                  <p:stCondLst>
                                    <p:cond delay="8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96" dur="10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7" presetID="0" presetClass="path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198" dur="10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199" presetID="0" presetClass="path" presetSubtype="0" fill="hold" grpId="0" nodeType="withEffect">
                                  <p:stCondLst>
                                    <p:cond delay="91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0" dur="1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0" presetClass="path" presetSubtype="0" fill="hold" grpId="0" nodeType="withEffect">
                                  <p:stCondLst>
                                    <p:cond delay="92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2" dur="10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0" presetClass="path" presetSubtype="0" fill="hold" grpId="0" nodeType="withEffect">
                                  <p:stCondLst>
                                    <p:cond delay="93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4" dur="10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0" presetClass="path" presetSubtype="0" fill="hold" grpId="0" nodeType="withEffect">
                                  <p:stCondLst>
                                    <p:cond delay="94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6" dur="10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0" presetClass="path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08" dur="10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0" presetClass="path" presetSubtype="0" fill="hold" grpId="0" nodeType="withEffect">
                                  <p:stCondLst>
                                    <p:cond delay="96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10" dur="10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0" presetClass="path" presetSubtype="0" fill="hold" grpId="0" nodeType="withEffect">
                                  <p:stCondLst>
                                    <p:cond delay="97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12" dur="10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13" presetID="0" presetClass="path" presetSubtype="0" fill="hold" grpId="0" nodeType="withEffect">
                                  <p:stCondLst>
                                    <p:cond delay="98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14" dur="10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15" presetID="0" presetClass="path" presetSubtype="0" fill="hold" grpId="0" nodeType="withEffect">
                                  <p:stCondLst>
                                    <p:cond delay="9900"/>
                                  </p:stCondLst>
                                  <p:childTnLst>
                                    <p:animMotion origin="layout" path="M -0.00017 -4.44444E-6 C 0.04532 0.0132 0.16042 0.11922 0.27084 0.08056 C 0.3533 0.072 0.57882 -0.28935 0.6632 -0.23148 C 0.74757 -0.17361 0.78993 0.27987 0.77726 0.42755 C 0.76459 0.57524 0.66372 0.64144 0.58681 0.65533 C 0.5099 0.66899 0.30747 0.54723 0.31615 0.50996 C 0.32483 0.47269 0.58316 0.50186 0.63872 0.43218 C 0.70799 0.35348 0.69236 0.13403 0.65 0.09167 C 0.60747 0.04908 0.44167 0.22709 0.38386 0.17709 C 0.2915 0.16366 0.38872 -0.2449 0.30191 -0.20879 C 0.21511 -0.17291 -0.10954 0.27061 -0.13663 0.3926 C -0.16371 0.51459 0.07639 0.5507 0.13959 0.52292 C 0.20313 0.49514 0.22188 0.28727 0.24341 0.22524 " pathEditMode="relative" rAng="0" ptsTypes="asaaaasassaaa">
                                      <p:cBhvr>
                                        <p:cTn id="216" dur="10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19" y="18981"/>
                                    </p:animMotion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1" nodeType="withEffect">
                                  <p:stCondLst>
                                    <p:cond delay="99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9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63" presetClass="path" presetSubtype="0" accel="50000" decel="5000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Motion origin="layout" path="M -0.00157 -0.00115 L 0.20781 0.00139 " pathEditMode="relative" rAng="0" ptsTypes="AA">
                                      <p:cBhvr>
                                        <p:cTn id="420" dur="3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577" y="304800"/>
            <a:ext cx="6522181" cy="1143000"/>
          </a:xfrm>
        </p:spPr>
        <p:txBody>
          <a:bodyPr/>
          <a:lstStyle/>
          <a:p>
            <a:r>
              <a:rPr lang="en-US" sz="3200" dirty="0"/>
              <a:t>Coiled Tube </a:t>
            </a:r>
            <a:r>
              <a:rPr lang="en-US" sz="3200" b="1" u="sng" dirty="0"/>
              <a:t>F</a:t>
            </a:r>
            <a:r>
              <a:rPr lang="en-US" sz="3200" dirty="0"/>
              <a:t>locculation </a:t>
            </a:r>
            <a:r>
              <a:rPr lang="en-US" sz="3200" b="1" u="sng" dirty="0"/>
              <a:t>Re</a:t>
            </a:r>
            <a:r>
              <a:rPr lang="en-US" sz="3200" dirty="0"/>
              <a:t>sidual </a:t>
            </a:r>
            <a:r>
              <a:rPr lang="en-US" sz="3200" b="1" u="sng" dirty="0"/>
              <a:t>T</a:t>
            </a:r>
            <a:r>
              <a:rPr lang="en-US" sz="3200" dirty="0"/>
              <a:t>urbidity </a:t>
            </a:r>
            <a:r>
              <a:rPr lang="en-US" sz="3200" b="1" u="sng" dirty="0"/>
              <a:t>A</a:t>
            </a:r>
            <a:r>
              <a:rPr lang="en-US" sz="3200" dirty="0"/>
              <a:t>nalyzer</a:t>
            </a:r>
          </a:p>
        </p:txBody>
      </p:sp>
      <p:pic>
        <p:nvPicPr>
          <p:cNvPr id="112641" name="Picture 1" descr="C:\Users\kas444\Dropbox\Dissertation\Figures\RTvsDoseBoth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493332"/>
            <a:ext cx="7924800" cy="5364668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7010400" y="60960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Dr. Karen </a:t>
            </a:r>
            <a:r>
              <a:rPr lang="en-US" sz="1600" dirty="0" err="1">
                <a:latin typeface="+mn-lt"/>
              </a:rPr>
              <a:t>Swetland</a:t>
            </a:r>
            <a:r>
              <a:rPr lang="en-US" sz="1600" dirty="0">
                <a:latin typeface="+mn-lt"/>
              </a:rPr>
              <a:t>  Dissertation research</a:t>
            </a:r>
          </a:p>
        </p:txBody>
      </p:sp>
      <p:pic>
        <p:nvPicPr>
          <p:cNvPr id="5" name="Picture 2" descr="M:\AguaClara Team Folders\Research and Development\LabFlocTeam\Spring 2010\Wiki\pictures apparatus\whole_setu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50640" y="1"/>
            <a:ext cx="1793360" cy="13457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605730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889"/>
            <a:ext cx="8458200" cy="1143000"/>
          </a:xfrm>
        </p:spPr>
        <p:txBody>
          <a:bodyPr anchor="t"/>
          <a:lstStyle/>
          <a:p>
            <a:r>
              <a:rPr lang="en-US" dirty="0"/>
              <a:t>Separation Distance Scaling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72" y="1524000"/>
            <a:ext cx="6124575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74457" y="1782792"/>
                <a:ext cx="1676400" cy="975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𝑘</m:t>
                      </m:r>
                      <m:r>
                        <a:rPr lang="en-US" sz="1800" b="0" i="1" smtClean="0">
                          <a:latin typeface="Cambria Math"/>
                        </a:rPr>
                        <m:t>=0.05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Clay</m:t>
                          </m:r>
                        </m:sub>
                      </m:sSub>
                      <m:r>
                        <a:rPr lang="en-US" sz="1800" b="0" i="0" smtClean="0">
                          <a:latin typeface="Cambria Math"/>
                        </a:rPr>
                        <m:t>=7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/>
                        </a:rPr>
                        <m:t>μm</m:t>
                      </m:r>
                    </m:oMath>
                  </m:oMathPara>
                </a14:m>
                <a:endParaRPr lang="en-US" sz="18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/>
                            </a:rPr>
                            <m:t>Coag</m:t>
                          </m:r>
                        </m:sub>
                      </m:sSub>
                      <m:r>
                        <a:rPr lang="en-US" sz="1800" b="0" i="0" smtClean="0">
                          <a:latin typeface="Cambria Math"/>
                        </a:rPr>
                        <m:t>=20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/>
                        </a:rPr>
                        <m:t>nm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457" y="1782792"/>
                <a:ext cx="1676400" cy="975011"/>
              </a:xfrm>
              <a:prstGeom prst="rect">
                <a:avLst/>
              </a:prstGeom>
              <a:blipFill rotWithShape="1">
                <a:blip r:embed="rId6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280A4AB-7750-48C2-B93E-65CB195732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803" y="1013920"/>
            <a:ext cx="1112394" cy="301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DCCBD9-CA3E-4F0C-9CF9-022EB88962A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08" y="5784392"/>
            <a:ext cx="875695" cy="70848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6974457" y="3528646"/>
            <a:ext cx="194094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evidence here of two flocculation regimes</a:t>
            </a:r>
          </a:p>
        </p:txBody>
      </p:sp>
    </p:spTree>
    <p:extLst>
      <p:ext uri="{BB962C8B-B14F-4D97-AF65-F5344CB8AC3E}">
        <p14:creationId xmlns:p14="http://schemas.microsoft.com/office/powerpoint/2010/main" val="58102252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Floc model for viscous dominated collisions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20034" y="4536058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Velocity gradient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90246" y="5508679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Initial particle spacing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54918" y="3955287"/>
            <a:ext cx="213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Flocculation time</a:t>
            </a:r>
          </a:p>
        </p:txBody>
      </p:sp>
      <p:cxnSp>
        <p:nvCxnSpPr>
          <p:cNvPr id="458" name="Elbow Connector 457"/>
          <p:cNvCxnSpPr>
            <a:cxnSpLocks/>
            <a:stCxn id="4" idx="1"/>
          </p:cNvCxnSpPr>
          <p:nvPr/>
        </p:nvCxnSpPr>
        <p:spPr>
          <a:xfrm rot="10800000">
            <a:off x="4523996" y="2883868"/>
            <a:ext cx="1066250" cy="297875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Elbow Connector 478"/>
          <p:cNvCxnSpPr>
            <a:cxnSpLocks/>
            <a:stCxn id="15" idx="1"/>
          </p:cNvCxnSpPr>
          <p:nvPr/>
        </p:nvCxnSpPr>
        <p:spPr>
          <a:xfrm rot="10800000" flipV="1">
            <a:off x="4722472" y="1784910"/>
            <a:ext cx="1306801" cy="4133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0" name="Elbow Connector 480 1"/>
          <p:cNvCxnSpPr>
            <a:cxnSpLocks/>
            <a:stCxn id="6" idx="1"/>
          </p:cNvCxnSpPr>
          <p:nvPr/>
        </p:nvCxnSpPr>
        <p:spPr>
          <a:xfrm rot="10800000">
            <a:off x="5348350" y="2702946"/>
            <a:ext cx="306568" cy="145239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Elbow Connector 486"/>
          <p:cNvCxnSpPr>
            <a:cxnSpLocks/>
            <a:stCxn id="3" idx="1"/>
          </p:cNvCxnSpPr>
          <p:nvPr/>
        </p:nvCxnSpPr>
        <p:spPr>
          <a:xfrm rot="10800000">
            <a:off x="5158560" y="2702947"/>
            <a:ext cx="261474" cy="203316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TextBox 481"/>
          <p:cNvSpPr txBox="1"/>
          <p:nvPr/>
        </p:nvSpPr>
        <p:spPr>
          <a:xfrm>
            <a:off x="250853" y="4345338"/>
            <a:ext cx="3212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Rate constant (model fitting parameter) : includes info on size distribution</a:t>
            </a:r>
          </a:p>
        </p:txBody>
      </p:sp>
      <p:cxnSp>
        <p:nvCxnSpPr>
          <p:cNvPr id="484" name="Elbow Connector 483"/>
          <p:cNvCxnSpPr>
            <a:cxnSpLocks/>
            <a:stCxn id="482" idx="3"/>
          </p:cNvCxnSpPr>
          <p:nvPr/>
        </p:nvCxnSpPr>
        <p:spPr>
          <a:xfrm flipV="1">
            <a:off x="3463391" y="2624580"/>
            <a:ext cx="685440" cy="222859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Elbow Connector 480 2"/>
          <p:cNvCxnSpPr>
            <a:cxnSpLocks/>
          </p:cNvCxnSpPr>
          <p:nvPr/>
        </p:nvCxnSpPr>
        <p:spPr>
          <a:xfrm rot="16200000" flipV="1">
            <a:off x="5267580" y="2894852"/>
            <a:ext cx="755129" cy="371319"/>
          </a:xfrm>
          <a:prstGeom prst="bentConnector3">
            <a:avLst>
              <a:gd name="adj1" fmla="val 14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3" name="TextBox 472"/>
          <p:cNvSpPr txBox="1"/>
          <p:nvPr/>
        </p:nvSpPr>
        <p:spPr>
          <a:xfrm>
            <a:off x="5717913" y="2938955"/>
            <a:ext cx="3231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 function of fractional surface coverage of particle by coagulant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29272" y="1584855"/>
            <a:ext cx="25880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000" dirty="0">
                <a:solidFill>
                  <a:srgbClr val="000000"/>
                </a:solidFill>
                <a:latin typeface="Candara"/>
              </a:rPr>
              <a:t>Particle diameter</a:t>
            </a:r>
          </a:p>
        </p:txBody>
      </p:sp>
      <p:pic>
        <p:nvPicPr>
          <p:cNvPr id="80" name="Picture 12 1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176" y="2346554"/>
            <a:ext cx="712787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60" y="5500833"/>
            <a:ext cx="2337402" cy="824107"/>
          </a:xfrm>
          <a:prstGeom prst="rect">
            <a:avLst/>
          </a:prstGeom>
        </p:spPr>
      </p:pic>
      <p:pic>
        <p:nvPicPr>
          <p:cNvPr id="13" name="Picture 12 2">
            <a:extLst>
              <a:ext uri="{FF2B5EF4-FFF2-40B4-BE49-F238E27FC236}">
                <a16:creationId xmlns:a16="http://schemas.microsoft.com/office/drawing/2014/main" id="{E0E78B00-A243-4327-8232-866139D46C6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908" y="4547019"/>
            <a:ext cx="733760" cy="702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237" y="1020732"/>
            <a:ext cx="1112394" cy="263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927" y="2011100"/>
            <a:ext cx="4582630" cy="928837"/>
          </a:xfrm>
          <a:prstGeom prst="rect">
            <a:avLst/>
          </a:prstGeom>
        </p:spPr>
      </p:pic>
      <p:cxnSp>
        <p:nvCxnSpPr>
          <p:cNvPr id="20" name="Elbow Connector 19"/>
          <p:cNvCxnSpPr>
            <a:cxnSpLocks/>
          </p:cNvCxnSpPr>
          <p:nvPr/>
        </p:nvCxnSpPr>
        <p:spPr>
          <a:xfrm rot="16200000" flipV="1">
            <a:off x="1829990" y="2726234"/>
            <a:ext cx="259287" cy="5598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2032" y="2938955"/>
            <a:ext cx="3212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+mn-lt"/>
              </a:rPr>
              <a:t>Dimensionless concentration of particles that don’t settle</a:t>
            </a:r>
          </a:p>
        </p:txBody>
      </p:sp>
    </p:spTree>
    <p:extLst>
      <p:ext uri="{BB962C8B-B14F-4D97-AF65-F5344CB8AC3E}">
        <p14:creationId xmlns:p14="http://schemas.microsoft.com/office/powerpoint/2010/main" val="364416993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  <a:endParaRPr 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Energy Cascade</a:t>
            </a:r>
          </a:p>
          <a:p>
            <a:r>
              <a:rPr lang="en-US" dirty="0"/>
              <a:t>Creating collisions</a:t>
            </a:r>
          </a:p>
          <a:p>
            <a:r>
              <a:rPr lang="en-US" dirty="0"/>
              <a:t>Fractals</a:t>
            </a:r>
          </a:p>
          <a:p>
            <a:r>
              <a:rPr lang="en-US" dirty="0"/>
              <a:t>Collisions </a:t>
            </a:r>
          </a:p>
          <a:p>
            <a:pPr lvl="1"/>
            <a:r>
              <a:rPr lang="en-US" dirty="0"/>
              <a:t>Predictive model</a:t>
            </a:r>
          </a:p>
          <a:p>
            <a:r>
              <a:rPr lang="en-US" dirty="0"/>
              <a:t>Conclusions</a:t>
            </a:r>
          </a:p>
          <a:p>
            <a:r>
              <a:rPr lang="en-US" dirty="0"/>
              <a:t>Surface coverage</a:t>
            </a:r>
          </a:p>
        </p:txBody>
      </p:sp>
      <p:pic>
        <p:nvPicPr>
          <p:cNvPr id="2231298" name="Picture 2 1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202" y="3942092"/>
            <a:ext cx="1112482" cy="56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1303" name="Picture 7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898" y="3323010"/>
            <a:ext cx="2865437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31308" name="Picture 12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973" y="5486568"/>
            <a:ext cx="712787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383D6A-59EC-484B-B02F-8F4F3A9B678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844499" y="4472474"/>
            <a:ext cx="3707494" cy="75145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1734" y="5051401"/>
            <a:ext cx="454471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Flocculator must be designed for target settled water turbidity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44" y="1633744"/>
            <a:ext cx="1112394" cy="2631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DC85AF-7A34-4800-ACED-CB7C5F2ED85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637" y="458005"/>
            <a:ext cx="857905" cy="684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34" y="2382041"/>
            <a:ext cx="3793432" cy="5524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2" y="3358389"/>
            <a:ext cx="3475842" cy="5764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252FF9-8B81-4E63-BA5B-C301A971530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842" y="6153661"/>
            <a:ext cx="828952" cy="22247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94" y="5882398"/>
            <a:ext cx="1835909" cy="72627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64ADCA7-3B0B-4FAE-BCA4-203FF749723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904" y="2334121"/>
            <a:ext cx="3247192" cy="36577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15" y="4333840"/>
            <a:ext cx="2163293" cy="72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702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particle concentration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3" y="2816627"/>
            <a:ext cx="2184400" cy="6161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53" y="1807376"/>
            <a:ext cx="1835909" cy="7262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07671D-6591-4BDF-B0FA-4F8FD2E88A5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908" y="1860431"/>
            <a:ext cx="857905" cy="6841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95DF38-88BD-4A42-8592-05F7EA3D6E7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677" y="2848640"/>
            <a:ext cx="1773309" cy="684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23" y="3821999"/>
            <a:ext cx="2829547" cy="10815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37D9B0-5E23-40E7-B018-06F5BB25EB0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677" y="3854013"/>
            <a:ext cx="2234565" cy="8235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0221" y="5166387"/>
            <a:ext cx="80968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 </a:t>
            </a:r>
            <a:r>
              <a:rPr lang="en-US" sz="2400" dirty="0">
                <a:hlinkClick r:id="rId14"/>
              </a:rPr>
              <a:t>determined by William </a:t>
            </a:r>
            <a:r>
              <a:rPr lang="en-US" sz="2400" dirty="0" err="1">
                <a:hlinkClick r:id="rId14"/>
              </a:rPr>
              <a:t>Pennock</a:t>
            </a:r>
            <a:r>
              <a:rPr lang="en-US" sz="2400" dirty="0"/>
              <a:t> to have a value of about 0.03.</a:t>
            </a:r>
          </a:p>
          <a:p>
            <a:r>
              <a:rPr lang="en-US" sz="2400" dirty="0"/>
              <a:t>Clay diameter assumed to be 7 micrometer</a:t>
            </a:r>
          </a:p>
          <a:p>
            <a:r>
              <a:rPr lang="en-US" sz="2400" dirty="0"/>
              <a:t>68 NTU = 100 mg/L Kaolin clay</a:t>
            </a:r>
          </a:p>
          <a:p>
            <a:r>
              <a:rPr lang="en-US" sz="2400" dirty="0"/>
              <a:t>Coagulant nanoparticles = 90 nm in diameter</a:t>
            </a:r>
          </a:p>
        </p:txBody>
      </p:sp>
    </p:spTree>
    <p:extLst>
      <p:ext uri="{BB962C8B-B14F-4D97-AF65-F5344CB8AC3E}">
        <p14:creationId xmlns:p14="http://schemas.microsoft.com/office/powerpoint/2010/main" val="180119584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Surface Water often has Natural Organic Matter (NOM)</a:t>
            </a:r>
          </a:p>
        </p:txBody>
      </p:sp>
      <p:sp>
        <p:nvSpPr>
          <p:cNvPr id="38" name="Oval 37"/>
          <p:cNvSpPr/>
          <p:nvPr/>
        </p:nvSpPr>
        <p:spPr>
          <a:xfrm>
            <a:off x="7070846" y="2314144"/>
            <a:ext cx="457200" cy="457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523918" y="1752600"/>
            <a:ext cx="3518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Coagulant nanoparticle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107749" y="3436016"/>
            <a:ext cx="24630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Natural Organic Matter (NOM)</a:t>
            </a:r>
          </a:p>
        </p:txBody>
      </p:sp>
      <p:sp>
        <p:nvSpPr>
          <p:cNvPr id="42" name="Oval 41"/>
          <p:cNvSpPr/>
          <p:nvPr/>
        </p:nvSpPr>
        <p:spPr>
          <a:xfrm>
            <a:off x="7339288" y="482101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2258292" y="2804052"/>
            <a:ext cx="457200" cy="457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2219441" y="2820336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2217281" y="312040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2406849" y="2742054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2316199" y="298313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2505771" y="306198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2503615" y="2875361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 rot="3227972">
            <a:off x="3580424" y="5066356"/>
            <a:ext cx="498211" cy="561234"/>
            <a:chOff x="2369681" y="4968184"/>
            <a:chExt cx="498211" cy="561234"/>
          </a:xfrm>
        </p:grpSpPr>
        <p:sp>
          <p:nvSpPr>
            <p:cNvPr id="51" name="Oval 50"/>
            <p:cNvSpPr/>
            <p:nvPr/>
          </p:nvSpPr>
          <p:spPr>
            <a:xfrm>
              <a:off x="2410692" y="5030182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2371841" y="504646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2369681" y="534653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2559249" y="496818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/>
            <p:cNvSpPr/>
            <p:nvPr/>
          </p:nvSpPr>
          <p:spPr>
            <a:xfrm>
              <a:off x="2468599" y="520926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/>
            <p:cNvSpPr/>
            <p:nvPr/>
          </p:nvSpPr>
          <p:spPr>
            <a:xfrm>
              <a:off x="2658171" y="528811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2656015" y="510149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8" name="Group 57"/>
          <p:cNvGrpSpPr/>
          <p:nvPr/>
        </p:nvGrpSpPr>
        <p:grpSpPr>
          <a:xfrm rot="18655185">
            <a:off x="1546183" y="5056375"/>
            <a:ext cx="498211" cy="561234"/>
            <a:chOff x="2369681" y="4968184"/>
            <a:chExt cx="498211" cy="561234"/>
          </a:xfrm>
        </p:grpSpPr>
        <p:sp>
          <p:nvSpPr>
            <p:cNvPr id="59" name="Oval 58"/>
            <p:cNvSpPr/>
            <p:nvPr/>
          </p:nvSpPr>
          <p:spPr>
            <a:xfrm>
              <a:off x="2410692" y="5030182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/>
            <p:cNvSpPr/>
            <p:nvPr/>
          </p:nvSpPr>
          <p:spPr>
            <a:xfrm>
              <a:off x="2371841" y="504646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2369681" y="534653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/>
            <p:cNvSpPr/>
            <p:nvPr/>
          </p:nvSpPr>
          <p:spPr>
            <a:xfrm>
              <a:off x="2559249" y="496818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/>
            <p:cNvSpPr/>
            <p:nvPr/>
          </p:nvSpPr>
          <p:spPr>
            <a:xfrm>
              <a:off x="2468599" y="520926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/>
            <p:cNvSpPr/>
            <p:nvPr/>
          </p:nvSpPr>
          <p:spPr>
            <a:xfrm>
              <a:off x="2658171" y="528811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/>
            <p:cNvSpPr/>
            <p:nvPr/>
          </p:nvSpPr>
          <p:spPr>
            <a:xfrm>
              <a:off x="2656015" y="510149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65418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671 L 0.1198 0.00278 " pathEditMode="relative" ptsTypes="AA">
                                      <p:cBhvr>
                                        <p:cTn id="2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7037E-7 C 0.03503 0.02106 0.04597 0.04815 0.10521 0.06366 C 0.16393 0.07986 0.28164 0.04653 0.35313 0.09514 L 0.56784 0.24051 " pathEditMode="relative" rAng="0" ptsTypes="AAAA">
                                      <p:cBhvr>
                                        <p:cTn id="2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85" y="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320386" y="23103"/>
            <a:ext cx="8018380" cy="1143000"/>
          </a:xfrm>
        </p:spPr>
        <p:txBody>
          <a:bodyPr/>
          <a:lstStyle/>
          <a:p>
            <a:r>
              <a:rPr lang="en-US" sz="3200" dirty="0"/>
              <a:t>Pre-hydrolyzed coagulant precipitates as stable (and sticky) Al</a:t>
            </a:r>
            <a:r>
              <a:rPr lang="en-US" sz="3200" baseline="-25000" dirty="0"/>
              <a:t>13</a:t>
            </a:r>
            <a:r>
              <a:rPr lang="en-US" sz="3200" dirty="0"/>
              <a:t> clusters (</a:t>
            </a:r>
            <a:r>
              <a:rPr lang="en-US" sz="3200" dirty="0" err="1"/>
              <a:t>nano</a:t>
            </a:r>
            <a:r>
              <a:rPr lang="en-US" sz="3200" dirty="0"/>
              <a:t> particles)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174162" y="-2610097"/>
            <a:ext cx="2712693" cy="7762185"/>
            <a:chOff x="6549732" y="-2865736"/>
            <a:chExt cx="2712693" cy="7762185"/>
          </a:xfrm>
        </p:grpSpPr>
        <p:sp>
          <p:nvSpPr>
            <p:cNvPr id="7" name="Flowchart: Magnetic Disk 6"/>
            <p:cNvSpPr/>
            <p:nvPr/>
          </p:nvSpPr>
          <p:spPr>
            <a:xfrm rot="6087862">
              <a:off x="4082355" y="-283621"/>
              <a:ext cx="7762185" cy="2597955"/>
            </a:xfrm>
            <a:prstGeom prst="flowChartMagneticDisk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7615180" y="338964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8162377" y="2763262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6549732" y="2798833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07179" y="702329"/>
            <a:ext cx="5032107" cy="7762185"/>
            <a:chOff x="557405" y="655792"/>
            <a:chExt cx="5032106" cy="7762185"/>
          </a:xfrm>
        </p:grpSpPr>
        <p:sp>
          <p:nvSpPr>
            <p:cNvPr id="33" name="Flowchart: Magnetic Disk 32"/>
            <p:cNvSpPr/>
            <p:nvPr/>
          </p:nvSpPr>
          <p:spPr>
            <a:xfrm rot="3005756">
              <a:off x="-1017603" y="3237907"/>
              <a:ext cx="7762185" cy="2597955"/>
            </a:xfrm>
            <a:prstGeom prst="flowChartMagneticDisk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557405" y="1878208"/>
              <a:ext cx="5032106" cy="5388549"/>
              <a:chOff x="557405" y="1878208"/>
              <a:chExt cx="5032106" cy="5388549"/>
            </a:xfrm>
          </p:grpSpPr>
          <p:sp>
            <p:nvSpPr>
              <p:cNvPr id="100" name="Oval 99"/>
              <p:cNvSpPr/>
              <p:nvPr/>
            </p:nvSpPr>
            <p:spPr>
              <a:xfrm rot="15275646">
                <a:off x="3964438" y="4298303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3" name="Oval 92"/>
              <p:cNvSpPr/>
              <p:nvPr/>
            </p:nvSpPr>
            <p:spPr>
              <a:xfrm rot="18202169">
                <a:off x="2300895" y="2089705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1332464" y="4239979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9" name="Oval 78"/>
              <p:cNvSpPr/>
              <p:nvPr/>
            </p:nvSpPr>
            <p:spPr>
              <a:xfrm rot="2878774">
                <a:off x="557405" y="1878208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2" name="Oval 71"/>
              <p:cNvSpPr/>
              <p:nvPr/>
            </p:nvSpPr>
            <p:spPr>
              <a:xfrm>
                <a:off x="5132311" y="5965019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5" name="Oval 64"/>
              <p:cNvSpPr/>
              <p:nvPr/>
            </p:nvSpPr>
            <p:spPr>
              <a:xfrm rot="2377776">
                <a:off x="3417570" y="3768860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8" name="Oval 57"/>
              <p:cNvSpPr/>
              <p:nvPr/>
            </p:nvSpPr>
            <p:spPr>
              <a:xfrm rot="9268041">
                <a:off x="2934035" y="5807560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698461" y="3513028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4" name="Oval 43"/>
              <p:cNvSpPr/>
              <p:nvPr/>
            </p:nvSpPr>
            <p:spPr>
              <a:xfrm rot="17568497">
                <a:off x="5010674" y="6809557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4815386" y="2208991"/>
            <a:ext cx="75533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667" dirty="0"/>
              <a:t>clay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136674" y="2527764"/>
            <a:ext cx="1662089" cy="4397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6720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03 0.07068 L 0.40538 0.208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12" y="6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25 4.81481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/>
              <a:t>Coagulant precipitate </a:t>
            </a:r>
            <a:r>
              <a:rPr lang="en-US" sz="4267" dirty="0" err="1"/>
              <a:t>nano</a:t>
            </a:r>
            <a:r>
              <a:rPr lang="en-US" sz="4267" dirty="0"/>
              <a:t> particles are sticky!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9437627" y="2166363"/>
            <a:ext cx="609600" cy="609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6" name="TextBox 5"/>
          <p:cNvSpPr txBox="1"/>
          <p:nvPr/>
        </p:nvSpPr>
        <p:spPr>
          <a:xfrm>
            <a:off x="6533279" y="1713955"/>
            <a:ext cx="6524543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3" dirty="0"/>
              <a:t>Coagulant </a:t>
            </a:r>
            <a:r>
              <a:rPr lang="en-US" sz="3733" dirty="0" err="1"/>
              <a:t>nano</a:t>
            </a:r>
            <a:r>
              <a:rPr lang="en-US" sz="3733" dirty="0"/>
              <a:t> particles (sticky)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29827" y="3790602"/>
            <a:ext cx="3284104" cy="18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733" dirty="0"/>
              <a:t>Dissolved organic matter (not sticky)</a:t>
            </a:r>
          </a:p>
        </p:txBody>
      </p:sp>
      <p:sp>
        <p:nvSpPr>
          <p:cNvPr id="8" name="Oval 7"/>
          <p:cNvSpPr/>
          <p:nvPr/>
        </p:nvSpPr>
        <p:spPr>
          <a:xfrm>
            <a:off x="9673629" y="4488228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9" name="Oval 8"/>
          <p:cNvSpPr/>
          <p:nvPr/>
        </p:nvSpPr>
        <p:spPr>
          <a:xfrm>
            <a:off x="5979657" y="2567041"/>
            <a:ext cx="609600" cy="609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10" name="Oval 9"/>
          <p:cNvSpPr/>
          <p:nvPr/>
        </p:nvSpPr>
        <p:spPr>
          <a:xfrm>
            <a:off x="5927856" y="2588753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11" name="Oval 10"/>
          <p:cNvSpPr/>
          <p:nvPr/>
        </p:nvSpPr>
        <p:spPr>
          <a:xfrm>
            <a:off x="5924976" y="2988849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12" name="Oval 11"/>
          <p:cNvSpPr/>
          <p:nvPr/>
        </p:nvSpPr>
        <p:spPr>
          <a:xfrm>
            <a:off x="6177733" y="2484377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13" name="Oval 12"/>
          <p:cNvSpPr/>
          <p:nvPr/>
        </p:nvSpPr>
        <p:spPr>
          <a:xfrm>
            <a:off x="6056867" y="2805816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14" name="Oval 13"/>
          <p:cNvSpPr/>
          <p:nvPr/>
        </p:nvSpPr>
        <p:spPr>
          <a:xfrm>
            <a:off x="6309629" y="2910947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sp>
        <p:nvSpPr>
          <p:cNvPr id="15" name="Oval 14"/>
          <p:cNvSpPr/>
          <p:nvPr/>
        </p:nvSpPr>
        <p:spPr>
          <a:xfrm>
            <a:off x="6306755" y="2662120"/>
            <a:ext cx="243840" cy="2438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33" dirty="0"/>
          </a:p>
        </p:txBody>
      </p:sp>
      <p:grpSp>
        <p:nvGrpSpPr>
          <p:cNvPr id="16" name="Group 15"/>
          <p:cNvGrpSpPr/>
          <p:nvPr/>
        </p:nvGrpSpPr>
        <p:grpSpPr>
          <a:xfrm rot="3227972">
            <a:off x="7087389" y="5147721"/>
            <a:ext cx="664281" cy="748312"/>
            <a:chOff x="2369681" y="4968184"/>
            <a:chExt cx="498211" cy="561234"/>
          </a:xfrm>
        </p:grpSpPr>
        <p:sp>
          <p:nvSpPr>
            <p:cNvPr id="17" name="Oval 16"/>
            <p:cNvSpPr/>
            <p:nvPr/>
          </p:nvSpPr>
          <p:spPr>
            <a:xfrm>
              <a:off x="2410692" y="5030182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371841" y="504646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2369681" y="534653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2559249" y="496818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2468599" y="520926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2658171" y="528811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656015" y="510149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</p:grpSp>
      <p:grpSp>
        <p:nvGrpSpPr>
          <p:cNvPr id="24" name="Group 23"/>
          <p:cNvGrpSpPr/>
          <p:nvPr/>
        </p:nvGrpSpPr>
        <p:grpSpPr>
          <a:xfrm rot="18655185">
            <a:off x="4962096" y="5134413"/>
            <a:ext cx="664281" cy="748312"/>
            <a:chOff x="2369681" y="4968184"/>
            <a:chExt cx="498211" cy="561234"/>
          </a:xfrm>
        </p:grpSpPr>
        <p:sp>
          <p:nvSpPr>
            <p:cNvPr id="25" name="Oval 24"/>
            <p:cNvSpPr/>
            <p:nvPr/>
          </p:nvSpPr>
          <p:spPr>
            <a:xfrm>
              <a:off x="2410692" y="5030182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371841" y="5046466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2369681" y="534653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2559249" y="4968184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468599" y="520926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2658171" y="528811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2656015" y="5101491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733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6353" y="1277066"/>
            <a:ext cx="5032107" cy="7762185"/>
            <a:chOff x="557405" y="655792"/>
            <a:chExt cx="5032106" cy="7762185"/>
          </a:xfrm>
        </p:grpSpPr>
        <p:sp>
          <p:nvSpPr>
            <p:cNvPr id="33" name="Flowchart: Magnetic Disk 32"/>
            <p:cNvSpPr/>
            <p:nvPr/>
          </p:nvSpPr>
          <p:spPr>
            <a:xfrm rot="3005756">
              <a:off x="-1017603" y="3237907"/>
              <a:ext cx="7762185" cy="2597955"/>
            </a:xfrm>
            <a:prstGeom prst="flowChartMagneticDisk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557405" y="1878208"/>
              <a:ext cx="5032106" cy="5388549"/>
              <a:chOff x="557405" y="1878208"/>
              <a:chExt cx="5032106" cy="5388549"/>
            </a:xfrm>
          </p:grpSpPr>
          <p:sp>
            <p:nvSpPr>
              <p:cNvPr id="35" name="Oval 34"/>
              <p:cNvSpPr/>
              <p:nvPr/>
            </p:nvSpPr>
            <p:spPr>
              <a:xfrm rot="15275646">
                <a:off x="3964438" y="4298303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 rot="18202169">
                <a:off x="2300895" y="2089705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332464" y="4239979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8" name="Oval 37"/>
              <p:cNvSpPr/>
              <p:nvPr/>
            </p:nvSpPr>
            <p:spPr>
              <a:xfrm rot="2878774">
                <a:off x="557405" y="1878208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132311" y="5965019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0" name="Oval 39"/>
              <p:cNvSpPr/>
              <p:nvPr/>
            </p:nvSpPr>
            <p:spPr>
              <a:xfrm rot="2377776">
                <a:off x="3417570" y="3768860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1" name="Oval 40"/>
              <p:cNvSpPr/>
              <p:nvPr/>
            </p:nvSpPr>
            <p:spPr>
              <a:xfrm rot="9268041">
                <a:off x="2934035" y="5807560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698461" y="3513028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 rot="17568497">
                <a:off x="5010674" y="6809557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</p:grpSp>
      <p:sp>
        <p:nvSpPr>
          <p:cNvPr id="44" name="TextBox 43"/>
          <p:cNvSpPr txBox="1"/>
          <p:nvPr/>
        </p:nvSpPr>
        <p:spPr>
          <a:xfrm>
            <a:off x="1874312" y="1764697"/>
            <a:ext cx="3400290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33" dirty="0"/>
              <a:t>Clay (not sticky)</a:t>
            </a:r>
          </a:p>
        </p:txBody>
      </p:sp>
      <p:cxnSp>
        <p:nvCxnSpPr>
          <p:cNvPr id="46" name="Straight Arrow Connector 45"/>
          <p:cNvCxnSpPr>
            <a:stCxn id="44" idx="1"/>
          </p:cNvCxnSpPr>
          <p:nvPr/>
        </p:nvCxnSpPr>
        <p:spPr>
          <a:xfrm flipH="1">
            <a:off x="1484697" y="2098090"/>
            <a:ext cx="389615" cy="373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4651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0.00679 L 0.11979 0.0027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0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08642E-6 C 0.03507 0.02098 0.046 0.04815 0.10521 0.06358 C 0.16389 0.07994 0.28159 0.0466 0.35312 0.09506 L 0.56788 0.24043 " pathEditMode="relative" rAng="0" ptsTypes="AAAA">
                                      <p:cBhvr>
                                        <p:cTn id="2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85" y="120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86143" y="-170217"/>
            <a:ext cx="7474517" cy="1143000"/>
          </a:xfrm>
        </p:spPr>
        <p:txBody>
          <a:bodyPr anchor="t"/>
          <a:lstStyle/>
          <a:p>
            <a:r>
              <a:rPr lang="en-US" sz="4800" dirty="0"/>
              <a:t>Natural organic matter adsorbs to the coagulant nanoparticles and</a:t>
            </a:r>
            <a:br>
              <a:rPr lang="en-US" sz="4800" dirty="0"/>
            </a:br>
            <a:r>
              <a:rPr lang="en-US" sz="4800" dirty="0"/>
              <a:t>occupies sticky</a:t>
            </a:r>
            <a:br>
              <a:rPr lang="en-US" sz="4800" dirty="0"/>
            </a:br>
            <a:r>
              <a:rPr lang="en-US" sz="4800" dirty="0"/>
              <a:t>surfaces</a:t>
            </a:r>
          </a:p>
        </p:txBody>
      </p:sp>
      <p:grpSp>
        <p:nvGrpSpPr>
          <p:cNvPr id="106" name="Group 105"/>
          <p:cNvGrpSpPr/>
          <p:nvPr/>
        </p:nvGrpSpPr>
        <p:grpSpPr>
          <a:xfrm>
            <a:off x="9133149" y="-2610097"/>
            <a:ext cx="2753704" cy="7762185"/>
            <a:chOff x="6508721" y="-2865736"/>
            <a:chExt cx="2753704" cy="7762185"/>
          </a:xfrm>
        </p:grpSpPr>
        <p:sp>
          <p:nvSpPr>
            <p:cNvPr id="8" name="Flowchart: Magnetic Disk 7"/>
            <p:cNvSpPr/>
            <p:nvPr/>
          </p:nvSpPr>
          <p:spPr>
            <a:xfrm rot="6087862">
              <a:off x="4082355" y="-283621"/>
              <a:ext cx="7762185" cy="2597955"/>
            </a:xfrm>
            <a:prstGeom prst="flowChartMagneticDisk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7574169" y="276966"/>
              <a:ext cx="498211" cy="561234"/>
              <a:chOff x="2217281" y="2742054"/>
              <a:chExt cx="498211" cy="561234"/>
            </a:xfrm>
          </p:grpSpPr>
          <p:sp>
            <p:nvSpPr>
              <p:cNvPr id="42" name="Oval 41"/>
              <p:cNvSpPr/>
              <p:nvPr/>
            </p:nvSpPr>
            <p:spPr>
              <a:xfrm>
                <a:off x="2258292" y="2804052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2219441" y="2820336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2217281" y="3120408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2406849" y="2742054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2316199" y="2983133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2505771" y="306198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503615" y="287536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121366" y="2701265"/>
              <a:ext cx="498211" cy="561234"/>
              <a:chOff x="2217281" y="2742054"/>
              <a:chExt cx="498211" cy="561234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2258292" y="2804052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219441" y="2820336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217281" y="3120408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406849" y="2742054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316199" y="2983133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2505771" y="306198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503615" y="287536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6508721" y="2736835"/>
              <a:ext cx="498211" cy="561234"/>
              <a:chOff x="2217281" y="2742054"/>
              <a:chExt cx="498211" cy="561234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2258292" y="2804052"/>
                <a:ext cx="457200" cy="45720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219441" y="2820336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2217281" y="3120408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406849" y="2742054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2316199" y="2983133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505771" y="306198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2503615" y="2875361"/>
                <a:ext cx="182880" cy="18288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</p:grpSp>
      <p:grpSp>
        <p:nvGrpSpPr>
          <p:cNvPr id="108" name="Group 107"/>
          <p:cNvGrpSpPr/>
          <p:nvPr/>
        </p:nvGrpSpPr>
        <p:grpSpPr>
          <a:xfrm>
            <a:off x="1048851" y="702329"/>
            <a:ext cx="5090435" cy="7762185"/>
            <a:chOff x="499077" y="655792"/>
            <a:chExt cx="5090434" cy="7762185"/>
          </a:xfrm>
        </p:grpSpPr>
        <p:sp>
          <p:nvSpPr>
            <p:cNvPr id="5" name="Flowchart: Magnetic Disk 4"/>
            <p:cNvSpPr/>
            <p:nvPr/>
          </p:nvSpPr>
          <p:spPr>
            <a:xfrm rot="3005756">
              <a:off x="-1017603" y="3237907"/>
              <a:ext cx="7762185" cy="2597955"/>
            </a:xfrm>
            <a:prstGeom prst="flowChartMagneticDisk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grpSp>
          <p:nvGrpSpPr>
            <p:cNvPr id="107" name="Group 106"/>
            <p:cNvGrpSpPr/>
            <p:nvPr/>
          </p:nvGrpSpPr>
          <p:grpSpPr>
            <a:xfrm>
              <a:off x="499077" y="1835787"/>
              <a:ext cx="5090434" cy="5466508"/>
              <a:chOff x="499077" y="1835787"/>
              <a:chExt cx="5090434" cy="5466508"/>
            </a:xfrm>
          </p:grpSpPr>
          <p:grpSp>
            <p:nvGrpSpPr>
              <p:cNvPr id="16" name="Group 15"/>
              <p:cNvGrpSpPr/>
              <p:nvPr/>
            </p:nvGrpSpPr>
            <p:grpSpPr>
              <a:xfrm rot="10800000">
                <a:off x="3964438" y="4256267"/>
                <a:ext cx="498211" cy="561234"/>
                <a:chOff x="2217281" y="2742054"/>
                <a:chExt cx="498211" cy="561234"/>
              </a:xfrm>
            </p:grpSpPr>
            <p:sp>
              <p:nvSpPr>
                <p:cNvPr id="9" name="Oval 8"/>
                <p:cNvSpPr/>
                <p:nvPr/>
              </p:nvSpPr>
              <p:spPr>
                <a:xfrm rot="4475646"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1" name="Oval 10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 rot="18202169">
                <a:off x="2260775" y="2049323"/>
                <a:ext cx="498211" cy="561234"/>
                <a:chOff x="2217281" y="2742054"/>
                <a:chExt cx="498211" cy="561234"/>
              </a:xfrm>
            </p:grpSpPr>
            <p:sp>
              <p:nvSpPr>
                <p:cNvPr id="18" name="Oval 17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1291452" y="4177981"/>
                <a:ext cx="498211" cy="561234"/>
                <a:chOff x="2217281" y="2742054"/>
                <a:chExt cx="498211" cy="561234"/>
              </a:xfrm>
            </p:grpSpPr>
            <p:sp>
              <p:nvSpPr>
                <p:cNvPr id="26" name="Oval 25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 rot="2878774">
                <a:off x="530588" y="1804276"/>
                <a:ext cx="498211" cy="561234"/>
                <a:chOff x="2217281" y="2742054"/>
                <a:chExt cx="498211" cy="561234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65" name="Group 64"/>
              <p:cNvGrpSpPr/>
              <p:nvPr/>
            </p:nvGrpSpPr>
            <p:grpSpPr>
              <a:xfrm>
                <a:off x="5091300" y="5903021"/>
                <a:ext cx="498211" cy="561234"/>
                <a:chOff x="2217281" y="2742054"/>
                <a:chExt cx="498211" cy="561234"/>
              </a:xfrm>
            </p:grpSpPr>
            <p:sp>
              <p:nvSpPr>
                <p:cNvPr id="66" name="Oval 65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1" name="Oval 70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2" name="Oval 71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 rot="2377776">
                <a:off x="3387637" y="3696077"/>
                <a:ext cx="498211" cy="561234"/>
                <a:chOff x="2217281" y="2742054"/>
                <a:chExt cx="498211" cy="561234"/>
              </a:xfrm>
            </p:grpSpPr>
            <p:sp>
              <p:nvSpPr>
                <p:cNvPr id="74" name="Oval 73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5" name="Oval 74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6" name="Oval 75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79" name="Oval 78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81" name="Group 80"/>
              <p:cNvGrpSpPr/>
              <p:nvPr/>
            </p:nvGrpSpPr>
            <p:grpSpPr>
              <a:xfrm rot="9268041">
                <a:off x="2936335" y="5755711"/>
                <a:ext cx="498211" cy="561234"/>
                <a:chOff x="2217281" y="2742054"/>
                <a:chExt cx="498211" cy="561234"/>
              </a:xfrm>
            </p:grpSpPr>
            <p:sp>
              <p:nvSpPr>
                <p:cNvPr id="82" name="Oval 81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83" name="Oval 82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89" name="Group 88"/>
              <p:cNvGrpSpPr/>
              <p:nvPr/>
            </p:nvGrpSpPr>
            <p:grpSpPr>
              <a:xfrm>
                <a:off x="1657450" y="3451030"/>
                <a:ext cx="498211" cy="561234"/>
                <a:chOff x="2217281" y="2742054"/>
                <a:chExt cx="498211" cy="561234"/>
              </a:xfrm>
            </p:grpSpPr>
            <p:sp>
              <p:nvSpPr>
                <p:cNvPr id="90" name="Oval 89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  <p:grpSp>
            <p:nvGrpSpPr>
              <p:cNvPr id="97" name="Group 96"/>
              <p:cNvGrpSpPr/>
              <p:nvPr/>
            </p:nvGrpSpPr>
            <p:grpSpPr>
              <a:xfrm rot="17568497">
                <a:off x="4973019" y="6772573"/>
                <a:ext cx="498211" cy="561234"/>
                <a:chOff x="2217281" y="2742054"/>
                <a:chExt cx="498211" cy="561234"/>
              </a:xfrm>
            </p:grpSpPr>
            <p:sp>
              <p:nvSpPr>
                <p:cNvPr id="98" name="Oval 97"/>
                <p:cNvSpPr/>
                <p:nvPr/>
              </p:nvSpPr>
              <p:spPr>
                <a:xfrm>
                  <a:off x="2258292" y="2804052"/>
                  <a:ext cx="457200" cy="457200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2219441" y="2820336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2217281" y="3120408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2406849" y="2742054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2" name="Oval 101"/>
                <p:cNvSpPr/>
                <p:nvPr/>
              </p:nvSpPr>
              <p:spPr>
                <a:xfrm>
                  <a:off x="2316199" y="298313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2505771" y="306198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2503615" y="2875361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</p:grpSp>
        </p:grpSp>
      </p:grpSp>
      <p:sp>
        <p:nvSpPr>
          <p:cNvPr id="2" name="Rectangle 1"/>
          <p:cNvSpPr/>
          <p:nvPr/>
        </p:nvSpPr>
        <p:spPr>
          <a:xfrm>
            <a:off x="6929561" y="5683828"/>
            <a:ext cx="52101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660099"/>
                </a:solidFill>
                <a:latin typeface="Arial" panose="020B0604020202020204" pitchFamily="34" charset="0"/>
              </a:rPr>
              <a:t>Observations and a Geometric Explanation of Effects of Humic Acid on Flocculation </a:t>
            </a:r>
            <a:r>
              <a:rPr lang="en-US" sz="1600" dirty="0">
                <a:solidFill>
                  <a:srgbClr val="777777"/>
                </a:solidFill>
                <a:latin typeface="Arial" panose="020B0604020202020204" pitchFamily="34" charset="0"/>
              </a:rPr>
              <a:t>Y Du, WH </a:t>
            </a:r>
            <a:r>
              <a:rPr lang="en-US" sz="1600" dirty="0" err="1">
                <a:solidFill>
                  <a:srgbClr val="777777"/>
                </a:solidFill>
                <a:latin typeface="Arial" panose="020B0604020202020204" pitchFamily="34" charset="0"/>
              </a:rPr>
              <a:t>Pennock</a:t>
            </a:r>
            <a:r>
              <a:rPr lang="en-US" sz="1600" dirty="0">
                <a:solidFill>
                  <a:srgbClr val="777777"/>
                </a:solidFill>
                <a:latin typeface="Arial" panose="020B0604020202020204" pitchFamily="34" charset="0"/>
              </a:rPr>
              <a:t>, ML Weber-Shirk, LW Lion Environmental Engineering Science 36 (5), 614-622 (2019)</a:t>
            </a:r>
          </a:p>
        </p:txBody>
      </p:sp>
    </p:spTree>
    <p:extLst>
      <p:ext uri="{BB962C8B-B14F-4D97-AF65-F5344CB8AC3E}">
        <p14:creationId xmlns:p14="http://schemas.microsoft.com/office/powerpoint/2010/main" val="117324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03 0.07068 L 0.36649 0.136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67" y="3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0.25 4.81481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1"/>
          <p:cNvSpPr txBox="1">
            <a:spLocks noGrp="1"/>
          </p:cNvSpPr>
          <p:nvPr>
            <p:ph type="title"/>
          </p:nvPr>
        </p:nvSpPr>
        <p:spPr>
          <a:xfrm>
            <a:off x="1275347" y="274637"/>
            <a:ext cx="10451140" cy="11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4000" dirty="0"/>
              <a:t>Dissolved organic matter impedes flocculation by covering the coagulant nanoparticles</a:t>
            </a:r>
          </a:p>
        </p:txBody>
      </p:sp>
      <p:grpSp>
        <p:nvGrpSpPr>
          <p:cNvPr id="527" name="Google Shape;527;p31"/>
          <p:cNvGrpSpPr/>
          <p:nvPr/>
        </p:nvGrpSpPr>
        <p:grpSpPr>
          <a:xfrm>
            <a:off x="5637717" y="1519776"/>
            <a:ext cx="5863284" cy="5136899"/>
            <a:chOff x="5913939" y="1662650"/>
            <a:chExt cx="5863283" cy="5136899"/>
          </a:xfrm>
        </p:grpSpPr>
        <p:sp>
          <p:nvSpPr>
            <p:cNvPr id="528" name="Google Shape;528;p31"/>
            <p:cNvSpPr txBox="1"/>
            <p:nvPr/>
          </p:nvSpPr>
          <p:spPr>
            <a:xfrm rot="16200000">
              <a:off x="4721278" y="2960426"/>
              <a:ext cx="2785378" cy="4000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800" dirty="0">
                  <a:solidFill>
                    <a:srgbClr val="000000"/>
                  </a:solidFill>
                  <a:sym typeface="Arial"/>
                </a:rPr>
                <a:t>-log of fraction remaining</a:t>
              </a:r>
              <a:endParaRPr lang="en-US" sz="3733" dirty="0"/>
            </a:p>
          </p:txBody>
        </p:sp>
        <p:grpSp>
          <p:nvGrpSpPr>
            <p:cNvPr id="529" name="Google Shape;529;p31"/>
            <p:cNvGrpSpPr/>
            <p:nvPr/>
          </p:nvGrpSpPr>
          <p:grpSpPr>
            <a:xfrm>
              <a:off x="6281293" y="1662650"/>
              <a:ext cx="5495929" cy="5136899"/>
              <a:chOff x="6281293" y="1662650"/>
              <a:chExt cx="5495929" cy="5136899"/>
            </a:xfrm>
          </p:grpSpPr>
          <p:pic>
            <p:nvPicPr>
              <p:cNvPr id="530" name="Google Shape;530;p3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281293" y="1662650"/>
                <a:ext cx="5495929" cy="5136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1" name="Google Shape;531;p31"/>
              <p:cNvSpPr txBox="1"/>
              <p:nvPr/>
            </p:nvSpPr>
            <p:spPr>
              <a:xfrm>
                <a:off x="7025332" y="2202549"/>
                <a:ext cx="2047997" cy="492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60933" rIns="121900" bIns="60933" anchor="t" anchorCtr="0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400" dirty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90% efficiency</a:t>
                </a:r>
              </a:p>
            </p:txBody>
          </p:sp>
        </p:grpSp>
      </p:grpSp>
      <p:cxnSp>
        <p:nvCxnSpPr>
          <p:cNvPr id="532" name="Google Shape;532;p31"/>
          <p:cNvCxnSpPr/>
          <p:nvPr/>
        </p:nvCxnSpPr>
        <p:spPr>
          <a:xfrm>
            <a:off x="9124218" y="1872761"/>
            <a:ext cx="1067861" cy="1857427"/>
          </a:xfrm>
          <a:prstGeom prst="straightConnector1">
            <a:avLst/>
          </a:prstGeom>
          <a:noFill/>
          <a:ln w="57150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33" name="Google Shape;533;p31"/>
          <p:cNvSpPr txBox="1"/>
          <p:nvPr/>
        </p:nvSpPr>
        <p:spPr>
          <a:xfrm>
            <a:off x="9557107" y="3630570"/>
            <a:ext cx="1732236" cy="779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1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Increasing humic acid</a:t>
            </a:r>
          </a:p>
        </p:txBody>
      </p:sp>
      <p:sp>
        <p:nvSpPr>
          <p:cNvPr id="534" name="Google Shape;534;p31"/>
          <p:cNvSpPr/>
          <p:nvPr/>
        </p:nvSpPr>
        <p:spPr>
          <a:xfrm>
            <a:off x="1975162" y="5638898"/>
            <a:ext cx="453500" cy="453500"/>
          </a:xfrm>
          <a:prstGeom prst="ellipse">
            <a:avLst/>
          </a:prstGeom>
          <a:solidFill>
            <a:schemeClr val="tx1"/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1"/>
          <p:cNvSpPr/>
          <p:nvPr/>
        </p:nvSpPr>
        <p:spPr>
          <a:xfrm rot="-3908070">
            <a:off x="1532377" y="3035059"/>
            <a:ext cx="3883729" cy="901968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5400" cap="flat" cmpd="sng">
            <a:solidFill>
              <a:schemeClr val="accent6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1"/>
          <p:cNvSpPr/>
          <p:nvPr/>
        </p:nvSpPr>
        <p:spPr>
          <a:xfrm>
            <a:off x="2650702" y="2748556"/>
            <a:ext cx="539881" cy="539881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1"/>
          <p:cNvSpPr/>
          <p:nvPr/>
        </p:nvSpPr>
        <p:spPr>
          <a:xfrm>
            <a:off x="2265269" y="5227837"/>
            <a:ext cx="539881" cy="539881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1"/>
          <p:cNvSpPr/>
          <p:nvPr/>
        </p:nvSpPr>
        <p:spPr>
          <a:xfrm>
            <a:off x="4510000" y="2076394"/>
            <a:ext cx="539881" cy="539881"/>
          </a:xfrm>
          <a:prstGeom prst="ellipse">
            <a:avLst/>
          </a:prstGeom>
          <a:solidFill>
            <a:schemeClr val="accent1"/>
          </a:soli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1"/>
          <p:cNvSpPr/>
          <p:nvPr/>
        </p:nvSpPr>
        <p:spPr>
          <a:xfrm>
            <a:off x="4545585" y="2596013"/>
            <a:ext cx="453500" cy="453500"/>
          </a:xfrm>
          <a:prstGeom prst="ellipse">
            <a:avLst/>
          </a:prstGeom>
          <a:solidFill>
            <a:schemeClr val="tx1"/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1"/>
          <p:cNvSpPr/>
          <p:nvPr/>
        </p:nvSpPr>
        <p:spPr>
          <a:xfrm>
            <a:off x="5033977" y="1927679"/>
            <a:ext cx="453500" cy="453500"/>
          </a:xfrm>
          <a:prstGeom prst="ellipse">
            <a:avLst/>
          </a:prstGeom>
          <a:solidFill>
            <a:schemeClr val="tx1"/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31"/>
          <p:cNvSpPr/>
          <p:nvPr/>
        </p:nvSpPr>
        <p:spPr>
          <a:xfrm>
            <a:off x="2492806" y="3138585"/>
            <a:ext cx="453500" cy="453500"/>
          </a:xfrm>
          <a:prstGeom prst="ellipse">
            <a:avLst/>
          </a:prstGeom>
          <a:solidFill>
            <a:schemeClr val="tx1"/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1"/>
          <p:cNvSpPr/>
          <p:nvPr/>
        </p:nvSpPr>
        <p:spPr>
          <a:xfrm>
            <a:off x="2805150" y="2346335"/>
            <a:ext cx="453500" cy="453500"/>
          </a:xfrm>
          <a:prstGeom prst="ellipse">
            <a:avLst/>
          </a:prstGeom>
          <a:solidFill>
            <a:schemeClr val="tx1"/>
          </a:solidFill>
          <a:ln w="25400" cap="flat" cmpd="sng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endParaRPr lang="en-US" sz="3200" u="sng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6" name="Google Shape;546;p31"/>
          <p:cNvGrpSpPr/>
          <p:nvPr/>
        </p:nvGrpSpPr>
        <p:grpSpPr>
          <a:xfrm>
            <a:off x="454430" y="1892812"/>
            <a:ext cx="2417134" cy="697701"/>
            <a:chOff x="584666" y="2163765"/>
            <a:chExt cx="2431394" cy="701817"/>
          </a:xfrm>
        </p:grpSpPr>
        <p:sp>
          <p:nvSpPr>
            <p:cNvPr id="547" name="Google Shape;547;p31"/>
            <p:cNvSpPr txBox="1"/>
            <p:nvPr/>
          </p:nvSpPr>
          <p:spPr>
            <a:xfrm>
              <a:off x="584666" y="2163765"/>
              <a:ext cx="1782326" cy="701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srgbClr val="000000"/>
                  </a:solidFill>
                  <a:sym typeface="Arial"/>
                </a:rPr>
                <a:t>Humic Acid</a:t>
              </a:r>
              <a:endParaRPr lang="en-US" sz="3733" dirty="0"/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srgbClr val="000000"/>
                  </a:solidFill>
                  <a:sym typeface="Arial"/>
                </a:rPr>
                <a:t>(not sticky)</a:t>
              </a:r>
            </a:p>
          </p:txBody>
        </p:sp>
        <p:cxnSp>
          <p:nvCxnSpPr>
            <p:cNvPr id="548" name="Google Shape;548;p31"/>
            <p:cNvCxnSpPr>
              <a:stCxn id="547" idx="3"/>
              <a:endCxn id="545" idx="1"/>
            </p:cNvCxnSpPr>
            <p:nvPr/>
          </p:nvCxnSpPr>
          <p:spPr>
            <a:xfrm>
              <a:off x="2366992" y="2514674"/>
              <a:ext cx="649068" cy="172095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49" name="Google Shape;549;p31"/>
          <p:cNvGrpSpPr/>
          <p:nvPr/>
        </p:nvGrpSpPr>
        <p:grpSpPr>
          <a:xfrm>
            <a:off x="349410" y="2562383"/>
            <a:ext cx="2301292" cy="985023"/>
            <a:chOff x="479027" y="2837290"/>
            <a:chExt cx="2314869" cy="990835"/>
          </a:xfrm>
        </p:grpSpPr>
        <p:sp>
          <p:nvSpPr>
            <p:cNvPr id="550" name="Google Shape;550;p31"/>
            <p:cNvSpPr txBox="1"/>
            <p:nvPr/>
          </p:nvSpPr>
          <p:spPr>
            <a:xfrm>
              <a:off x="479027" y="2837290"/>
              <a:ext cx="1715864" cy="9908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srgbClr val="000000"/>
                  </a:solidFill>
                  <a:sym typeface="Arial"/>
                </a:rPr>
                <a:t>Coagulant nanoparticles</a:t>
              </a:r>
              <a:endParaRPr lang="en-US" sz="3733" dirty="0"/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srgbClr val="000000"/>
                  </a:solidFill>
                  <a:sym typeface="Arial"/>
                </a:rPr>
                <a:t>(sticky)</a:t>
              </a:r>
            </a:p>
          </p:txBody>
        </p:sp>
        <p:cxnSp>
          <p:nvCxnSpPr>
            <p:cNvPr id="551" name="Google Shape;551;p31"/>
            <p:cNvCxnSpPr>
              <a:stCxn id="550" idx="3"/>
              <a:endCxn id="536" idx="2"/>
            </p:cNvCxnSpPr>
            <p:nvPr/>
          </p:nvCxnSpPr>
          <p:spPr>
            <a:xfrm flipV="1">
              <a:off x="2194891" y="3296095"/>
              <a:ext cx="599005" cy="36613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52" name="Google Shape;552;p31"/>
          <p:cNvGrpSpPr/>
          <p:nvPr/>
        </p:nvGrpSpPr>
        <p:grpSpPr>
          <a:xfrm>
            <a:off x="222658" y="3860847"/>
            <a:ext cx="2911575" cy="985023"/>
            <a:chOff x="351527" y="4143409"/>
            <a:chExt cx="2928752" cy="990834"/>
          </a:xfrm>
        </p:grpSpPr>
        <p:sp>
          <p:nvSpPr>
            <p:cNvPr id="553" name="Google Shape;553;p31"/>
            <p:cNvSpPr txBox="1"/>
            <p:nvPr/>
          </p:nvSpPr>
          <p:spPr>
            <a:xfrm>
              <a:off x="351527" y="4143409"/>
              <a:ext cx="2054660" cy="990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60933" rIns="121900" bIns="60933" anchor="t" anchorCtr="0">
              <a:sp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srgbClr val="000000"/>
                  </a:solidFill>
                  <a:sym typeface="Arial"/>
                </a:rPr>
                <a:t>Clay (or pathogen!)</a:t>
              </a:r>
              <a:endParaRPr lang="en-US" sz="3733" dirty="0"/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1867" dirty="0">
                  <a:solidFill>
                    <a:srgbClr val="000000"/>
                  </a:solidFill>
                  <a:sym typeface="Arial"/>
                </a:rPr>
                <a:t>(not sticky)</a:t>
              </a:r>
            </a:p>
          </p:txBody>
        </p:sp>
        <p:cxnSp>
          <p:nvCxnSpPr>
            <p:cNvPr id="554" name="Google Shape;554;p31"/>
            <p:cNvCxnSpPr/>
            <p:nvPr/>
          </p:nvCxnSpPr>
          <p:spPr>
            <a:xfrm flipV="1">
              <a:off x="1673844" y="4328077"/>
              <a:ext cx="1606435" cy="257530"/>
            </a:xfrm>
            <a:prstGeom prst="straightConnector1">
              <a:avLst/>
            </a:prstGeom>
            <a:noFill/>
            <a:ln w="38100" cap="flat" cmpd="sng">
              <a:solidFill>
                <a:srgbClr val="4A7DBA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attachment efficiency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42A37-E7FA-487F-A740-D583CA365E1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6" y="1949843"/>
            <a:ext cx="1267200" cy="298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AB749E-6BC3-4A2D-A450-59C08EED40A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8" y="3021798"/>
            <a:ext cx="1135543" cy="2980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9EC555-4BD1-4620-97A0-736D6A3FFB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7" y="3898098"/>
            <a:ext cx="1771885" cy="2980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A36708-7336-4269-B97A-9328031A3EC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6" y="4774398"/>
            <a:ext cx="3240228" cy="31634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3ABCD75-F05E-45CC-9E88-EEC94F8EC0E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8" y="5913800"/>
            <a:ext cx="2435657" cy="2980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511455">
            <a:off x="7167590" y="2401148"/>
            <a:ext cx="2681447" cy="29938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32541" y="1672938"/>
            <a:ext cx="42542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Fraction of clay surface area coated by coagulant (this includes coagulant that is coated with </a:t>
            </a:r>
            <a:r>
              <a:rPr lang="en-US" sz="2000" dirty="0" err="1"/>
              <a:t>humic</a:t>
            </a:r>
            <a:r>
              <a:rPr lang="en-US" sz="2000" dirty="0"/>
              <a:t> acid)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09710" y="2759012"/>
            <a:ext cx="4254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Fraction of coagulant surface area coated by </a:t>
            </a:r>
            <a:r>
              <a:rPr lang="en-US" sz="2000" dirty="0" err="1"/>
              <a:t>humic</a:t>
            </a:r>
            <a:r>
              <a:rPr lang="en-US" sz="2000" dirty="0"/>
              <a:t> acid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51698" y="3755600"/>
            <a:ext cx="42542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Fraction of clay surface area that isn’t coated by anything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26538" y="4629882"/>
            <a:ext cx="35327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Fraction of clay surface area that is coated by clean coagulant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802966" y="5733818"/>
            <a:ext cx="4741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Fraction of clay surface area that is coated by coagulant that is coated by </a:t>
            </a:r>
            <a:r>
              <a:rPr lang="en-US" sz="2000" dirty="0" err="1"/>
              <a:t>humic</a:t>
            </a:r>
            <a:r>
              <a:rPr lang="en-US" sz="2000" dirty="0"/>
              <a:t> acid</a:t>
            </a:r>
          </a:p>
        </p:txBody>
      </p:sp>
    </p:spTree>
    <p:extLst>
      <p:ext uri="{BB962C8B-B14F-4D97-AF65-F5344CB8AC3E}">
        <p14:creationId xmlns:p14="http://schemas.microsoft.com/office/powerpoint/2010/main" val="131101011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There are 3 possible initial points of contact that can lead to attachment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DDCAFA-9499-4350-B00C-F82F4C087A5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7" y="2823170"/>
            <a:ext cx="6186667" cy="2636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7424" y="1664657"/>
            <a:ext cx="80478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probability of a clay surface colliding with a PACl surface is equal to twice the probability that the first surface is clay and the second surface is the PACl surface of a PACl-HA nanoaggregate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3242B7-6D20-425C-BFD1-A1889F4AC03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39" y="4411825"/>
            <a:ext cx="4409904" cy="3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C92B2F-18F4-47D6-8FE2-245D6A604E1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07" y="5852972"/>
            <a:ext cx="6427429" cy="26361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5219" y="2632572"/>
            <a:ext cx="1058138" cy="118143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3511455">
            <a:off x="7288361" y="2321661"/>
            <a:ext cx="1058138" cy="118143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3011" y="4149550"/>
            <a:ext cx="942411" cy="1051324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3165" y="4046926"/>
            <a:ext cx="942411" cy="1051324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>
            <a:off x="5944317" y="4810002"/>
            <a:ext cx="45057" cy="795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7581614" y="3447907"/>
            <a:ext cx="22344" cy="893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0436935">
            <a:off x="7316127" y="5224772"/>
            <a:ext cx="942411" cy="1051324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8024" y="5394064"/>
            <a:ext cx="1058138" cy="1181436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>
            <a:off x="7345485" y="5559782"/>
            <a:ext cx="21608" cy="1005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511011" y="368034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The probability of a </a:t>
            </a:r>
            <a:r>
              <a:rPr lang="en-US" sz="1800" dirty="0" err="1">
                <a:solidFill>
                  <a:srgbClr val="000000"/>
                </a:solidFill>
              </a:rPr>
              <a:t>PACl</a:t>
            </a:r>
            <a:r>
              <a:rPr lang="en-US" sz="1800" dirty="0">
                <a:solidFill>
                  <a:srgbClr val="000000"/>
                </a:solidFill>
              </a:rPr>
              <a:t> surface colliding with a </a:t>
            </a:r>
            <a:r>
              <a:rPr lang="en-US" sz="1800" dirty="0" err="1">
                <a:solidFill>
                  <a:srgbClr val="000000"/>
                </a:solidFill>
              </a:rPr>
              <a:t>PACl</a:t>
            </a:r>
            <a:r>
              <a:rPr lang="en-US" sz="1800" dirty="0">
                <a:solidFill>
                  <a:srgbClr val="000000"/>
                </a:solidFill>
              </a:rPr>
              <a:t> surface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519748" y="512313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The probability of a </a:t>
            </a:r>
            <a:r>
              <a:rPr lang="en-US" sz="1800" dirty="0" err="1">
                <a:solidFill>
                  <a:srgbClr val="000000"/>
                </a:solidFill>
              </a:rPr>
              <a:t>PACl</a:t>
            </a:r>
            <a:r>
              <a:rPr lang="en-US" sz="1800" dirty="0">
                <a:solidFill>
                  <a:srgbClr val="000000"/>
                </a:solidFill>
              </a:rPr>
              <a:t> surface colliding with a HA surface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F934D6-B721-4231-9E97-A34D6109106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82" y="1336283"/>
            <a:ext cx="5127315" cy="266971"/>
          </a:xfrm>
          <a:prstGeom prst="rect">
            <a:avLst/>
          </a:prstGeom>
          <a:solidFill>
            <a:schemeClr val="tx2">
              <a:lumMod val="25000"/>
              <a:lumOff val="75000"/>
              <a:alpha val="42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0289758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Settled water turbidity can be predicted!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436" y="1865763"/>
            <a:ext cx="5258998" cy="499223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6200000">
            <a:off x="409556" y="3181116"/>
            <a:ext cx="2834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-log of fraction remaining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60376" y="2942960"/>
            <a:ext cx="139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 removal</a:t>
            </a:r>
          </a:p>
        </p:txBody>
      </p:sp>
    </p:spTree>
    <p:extLst>
      <p:ext uri="{BB962C8B-B14F-4D97-AF65-F5344CB8AC3E}">
        <p14:creationId xmlns:p14="http://schemas.microsoft.com/office/powerpoint/2010/main" val="338162788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363DB-7B9B-42D4-AF83-9B3CD3F8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Cascade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16151-1ED1-49AD-B1E6-FB219F6AD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 of the energy  is Mechanical energy – potential or kinetic) </a:t>
            </a:r>
          </a:p>
          <a:p>
            <a:r>
              <a:rPr lang="en-US" dirty="0"/>
              <a:t>Mechanical Energy is converted into turbulence </a:t>
            </a:r>
          </a:p>
          <a:p>
            <a:pPr lvl="1"/>
            <a:r>
              <a:rPr lang="en-US" dirty="0"/>
              <a:t>Flow expansion - deceleration</a:t>
            </a:r>
          </a:p>
          <a:p>
            <a:pPr lvl="1"/>
            <a:r>
              <a:rPr lang="en-US" dirty="0"/>
              <a:t>Wall shear</a:t>
            </a:r>
          </a:p>
          <a:p>
            <a:r>
              <a:rPr lang="en-US" dirty="0"/>
              <a:t>Turbulent kinetic energy (chaotic fluid motion – velocity) creates a cascade of eddies at smaller and smaller scales (deceleration happens at smaller and smaller scales)</a:t>
            </a:r>
          </a:p>
          <a:p>
            <a:r>
              <a:rPr lang="en-US" dirty="0"/>
              <a:t>Viscosity kills the tiniest eddies and converts the turbulent kinetic into heat</a:t>
            </a:r>
          </a:p>
        </p:txBody>
      </p:sp>
    </p:spTree>
    <p:extLst>
      <p:ext uri="{BB962C8B-B14F-4D97-AF65-F5344CB8AC3E}">
        <p14:creationId xmlns:p14="http://schemas.microsoft.com/office/powerpoint/2010/main" val="245200882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flocculation model is far from complete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Doesn’t predict decreasing performance at high coagulant dosages</a:t>
            </a:r>
          </a:p>
          <a:p>
            <a:pPr lvl="1"/>
            <a:r>
              <a:rPr lang="en-US" dirty="0"/>
              <a:t>Likely that coagulant-coagulant bonds are weaker than coagulant-clay bonds and we don’t yet have that effect in the model</a:t>
            </a:r>
          </a:p>
          <a:p>
            <a:r>
              <a:rPr lang="en-US" dirty="0"/>
              <a:t>Doesn’t describe floc formation when the dissolved organics concentration is so high that                  bonds are significant</a:t>
            </a:r>
          </a:p>
          <a:p>
            <a:r>
              <a:rPr lang="en-US" dirty="0"/>
              <a:t>Doesn’t describe effects of sedimentation tank design (we are working on this!)</a:t>
            </a:r>
          </a:p>
        </p:txBody>
      </p:sp>
      <p:sp>
        <p:nvSpPr>
          <p:cNvPr id="4" name="Oval 3"/>
          <p:cNvSpPr/>
          <p:nvPr/>
        </p:nvSpPr>
        <p:spPr>
          <a:xfrm>
            <a:off x="6137011" y="4198114"/>
            <a:ext cx="457200" cy="457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5" name="Oval 4"/>
          <p:cNvSpPr/>
          <p:nvPr/>
        </p:nvSpPr>
        <p:spPr>
          <a:xfrm>
            <a:off x="6098160" y="4214398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6" name="Oval 5"/>
          <p:cNvSpPr/>
          <p:nvPr/>
        </p:nvSpPr>
        <p:spPr>
          <a:xfrm>
            <a:off x="6096000" y="4514470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7" name="Oval 6"/>
          <p:cNvSpPr/>
          <p:nvPr/>
        </p:nvSpPr>
        <p:spPr>
          <a:xfrm>
            <a:off x="6194918" y="4377195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8" name="Oval 7"/>
          <p:cNvSpPr/>
          <p:nvPr/>
        </p:nvSpPr>
        <p:spPr>
          <a:xfrm>
            <a:off x="6384490" y="4456043"/>
            <a:ext cx="182880" cy="1828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grpSp>
        <p:nvGrpSpPr>
          <p:cNvPr id="14" name="Group 13"/>
          <p:cNvGrpSpPr/>
          <p:nvPr/>
        </p:nvGrpSpPr>
        <p:grpSpPr>
          <a:xfrm rot="2633686">
            <a:off x="6670842" y="4177096"/>
            <a:ext cx="498211" cy="499236"/>
            <a:chOff x="2404753" y="5061921"/>
            <a:chExt cx="498211" cy="499236"/>
          </a:xfrm>
        </p:grpSpPr>
        <p:sp>
          <p:nvSpPr>
            <p:cNvPr id="9" name="Oval 8"/>
            <p:cNvSpPr/>
            <p:nvPr/>
          </p:nvSpPr>
          <p:spPr>
            <a:xfrm>
              <a:off x="2445764" y="5061921"/>
              <a:ext cx="457200" cy="4572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HN"/>
            </a:p>
          </p:txBody>
        </p:sp>
        <p:sp>
          <p:nvSpPr>
            <p:cNvPr id="10" name="Oval 9"/>
            <p:cNvSpPr/>
            <p:nvPr/>
          </p:nvSpPr>
          <p:spPr>
            <a:xfrm>
              <a:off x="2406913" y="5078205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HN"/>
            </a:p>
          </p:txBody>
        </p:sp>
        <p:sp>
          <p:nvSpPr>
            <p:cNvPr id="11" name="Oval 10"/>
            <p:cNvSpPr/>
            <p:nvPr/>
          </p:nvSpPr>
          <p:spPr>
            <a:xfrm>
              <a:off x="2404753" y="5378277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HN"/>
            </a:p>
          </p:txBody>
        </p:sp>
        <p:sp>
          <p:nvSpPr>
            <p:cNvPr id="12" name="Oval 11"/>
            <p:cNvSpPr/>
            <p:nvPr/>
          </p:nvSpPr>
          <p:spPr>
            <a:xfrm>
              <a:off x="2503671" y="5241002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HN"/>
            </a:p>
          </p:txBody>
        </p:sp>
        <p:sp>
          <p:nvSpPr>
            <p:cNvPr id="13" name="Oval 12"/>
            <p:cNvSpPr/>
            <p:nvPr/>
          </p:nvSpPr>
          <p:spPr>
            <a:xfrm>
              <a:off x="2693243" y="531985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HN"/>
            </a:p>
          </p:txBody>
        </p:sp>
      </p:grpSp>
    </p:spTree>
    <p:extLst>
      <p:ext uri="{BB962C8B-B14F-4D97-AF65-F5344CB8AC3E}">
        <p14:creationId xmlns:p14="http://schemas.microsoft.com/office/powerpoint/2010/main" val="321385403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major assumptions of the </a:t>
            </a:r>
            <a:r>
              <a:rPr lang="en-US" sz="3200" dirty="0"/>
              <a:t>AguaClara Hydraulic Flocculation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range transport velocity to a collision scales with the average separation distance of the particles</a:t>
            </a:r>
          </a:p>
          <a:p>
            <a:r>
              <a:rPr lang="en-US" dirty="0"/>
              <a:t>Relative velocities between particles are dominated by viscous shear (not inertia)</a:t>
            </a:r>
          </a:p>
          <a:p>
            <a:pPr lvl="1"/>
            <a:r>
              <a:rPr lang="en-US" dirty="0"/>
              <a:t>Separation distance is smaller than inner viscous scale</a:t>
            </a:r>
          </a:p>
          <a:p>
            <a:r>
              <a:rPr lang="en-US" dirty="0"/>
              <a:t>In fluid shear only similarly sized particles can collide</a:t>
            </a:r>
          </a:p>
          <a:p>
            <a:r>
              <a:rPr lang="en-US" dirty="0"/>
              <a:t>Plug flow!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B2669F-7BB0-46F0-B192-E3E81201097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607" y="2221197"/>
            <a:ext cx="1112394" cy="26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2119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3290977" cy="1143000"/>
          </a:xfrm>
        </p:spPr>
        <p:txBody>
          <a:bodyPr/>
          <a:lstStyle/>
          <a:p>
            <a:r>
              <a:rPr lang="en-US" dirty="0"/>
              <a:t>What does </a:t>
            </a:r>
            <a:r>
              <a:rPr lang="en-US" dirty="0" err="1"/>
              <a:t>Gt</a:t>
            </a:r>
            <a:r>
              <a:rPr lang="en-US" dirty="0"/>
              <a:t> mean?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53562" y="1751253"/>
            <a:ext cx="3930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Definition of velocity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53562" y="2735357"/>
                <a:ext cx="562462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Find relative velocity between flocs separated by distance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𝛬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562" y="2735357"/>
                <a:ext cx="5624623" cy="830997"/>
              </a:xfrm>
              <a:prstGeom prst="rect">
                <a:avLst/>
              </a:prstGeom>
              <a:blipFill rotWithShape="1">
                <a:blip r:embed="rId6"/>
                <a:stretch>
                  <a:fillRect l="-1735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3253562" y="4053793"/>
            <a:ext cx="5624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relative distance traveled due to fluid deformation is proportional to time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53562" y="5419686"/>
            <a:ext cx="5507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dirty="0" err="1"/>
              <a:t>Gt</a:t>
            </a:r>
            <a:r>
              <a:rPr lang="en-US" sz="2400" dirty="0"/>
              <a:t> of 1 means that the particles have a relative displacement equal to their separation distance</a:t>
            </a:r>
          </a:p>
        </p:txBody>
      </p:sp>
      <p:cxnSp>
        <p:nvCxnSpPr>
          <p:cNvPr id="9" name="Straight Arrow Connector 8"/>
          <p:cNvCxnSpPr/>
          <p:nvPr/>
        </p:nvCxnSpPr>
        <p:spPr bwMode="auto">
          <a:xfrm flipV="1">
            <a:off x="4721548" y="343200"/>
            <a:ext cx="0" cy="91440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4721548" y="1257591"/>
            <a:ext cx="914400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5572133" y="978253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V="1">
            <a:off x="6954985" y="258471"/>
            <a:ext cx="0" cy="91440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>
            <a:off x="6954985" y="1172862"/>
            <a:ext cx="914400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7806976" y="88340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93423" y="-18895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20" name="Picture 24 1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 rot="16200000">
            <a:off x="6861323" y="1079993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p:pic>
        <p:nvPicPr>
          <p:cNvPr id="21" name="Picture 24 2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 rot="16200000">
            <a:off x="7482791" y="373122"/>
            <a:ext cx="187325" cy="185738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177863" y="517748"/>
                <a:ext cx="87350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𝛬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863" y="517748"/>
                <a:ext cx="873506" cy="40011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539447" y="-133359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7052538" y="1131756"/>
                <a:ext cx="1118640" cy="328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𝐿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𝐷𝑒𝑓𝑜𝑟𝑚𝑎𝑡𝑖𝑜𝑛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538" y="1131756"/>
                <a:ext cx="1118640" cy="328167"/>
              </a:xfrm>
              <a:prstGeom prst="rect">
                <a:avLst/>
              </a:prstGeom>
              <a:blipFill rotWithShape="1">
                <a:blip r:embed="rId9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 bwMode="auto">
          <a:xfrm flipV="1">
            <a:off x="4721548" y="343200"/>
            <a:ext cx="533481" cy="914391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4721548" y="427139"/>
            <a:ext cx="475003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>
            <a:off x="4721548" y="613769"/>
            <a:ext cx="379310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4721548" y="800400"/>
            <a:ext cx="266740" cy="0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36" name="Straight Arrow Connector 35"/>
          <p:cNvCxnSpPr/>
          <p:nvPr/>
        </p:nvCxnSpPr>
        <p:spPr bwMode="auto">
          <a:xfrm flipV="1">
            <a:off x="6965618" y="443167"/>
            <a:ext cx="628597" cy="1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 flipH="1" flipV="1">
            <a:off x="7572949" y="435955"/>
            <a:ext cx="7010" cy="738333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4887174" y="-19604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velocity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059429" y="-26327"/>
            <a:ext cx="207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Displacement in time 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/>
              <p:cNvSpPr/>
              <p:nvPr/>
            </p:nvSpPr>
            <p:spPr>
              <a:xfrm>
                <a:off x="5255029" y="149673"/>
                <a:ext cx="5888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029" y="149673"/>
                <a:ext cx="588879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CDBD9D13-B803-4C4F-A6ED-7DE5AD01CAE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72" y="1752455"/>
            <a:ext cx="2870789" cy="43661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7E0B8A-520F-4D7F-9068-870CF913C1C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2178" y="3374172"/>
            <a:ext cx="1432381" cy="55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6310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en-US" dirty="0"/>
              <a:t>Fractal Flocculation Conclusions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3600" dirty="0"/>
              <a:t>It is difficult to flocculate to a low residual turbidity because the time between effective collisions increases as the number of primary particles decreases</a:t>
            </a:r>
          </a:p>
          <a:p>
            <a:pPr>
              <a:lnSpc>
                <a:spcPct val="90000"/>
              </a:lnSpc>
            </a:pPr>
            <a:r>
              <a:rPr lang="en-US" sz="3600" dirty="0"/>
              <a:t>Primary particles can’t attach to flocs in shear flow</a:t>
            </a:r>
          </a:p>
          <a:p>
            <a:pPr lvl="1">
              <a:lnSpc>
                <a:spcPct val="90000"/>
              </a:lnSpc>
            </a:pPr>
            <a:r>
              <a:rPr lang="en-US" sz="3200" dirty="0"/>
              <a:t>Likely because of the boundary layer of fluid around the floc</a:t>
            </a:r>
          </a:p>
          <a:p>
            <a:pPr>
              <a:lnSpc>
                <a:spcPct val="90000"/>
              </a:lnSpc>
            </a:pPr>
            <a:r>
              <a:rPr lang="en-US" sz="3600" dirty="0"/>
              <a:t>Getting rid of the last primary particles is our challenge!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72846" y="296174"/>
            <a:ext cx="2573871" cy="1143000"/>
          </a:xfrm>
          <a:effectLst/>
        </p:spPr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143363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57519"/>
            <a:ext cx="67818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Why does increasing initial turbidity decrease the initial time between collisions?</a:t>
            </a:r>
          </a:p>
          <a:p>
            <a:pPr>
              <a:lnSpc>
                <a:spcPct val="90000"/>
              </a:lnSpc>
            </a:pPr>
            <a:r>
              <a:rPr lang="en-US" dirty="0"/>
              <a:t>Which terms in the model are determined by the flocculator design?</a:t>
            </a:r>
          </a:p>
          <a:p>
            <a:pPr>
              <a:lnSpc>
                <a:spcPct val="90000"/>
              </a:lnSpc>
            </a:pPr>
            <a:r>
              <a:rPr lang="en-US" dirty="0"/>
              <a:t>The model assumes plug flow!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271" y="387116"/>
            <a:ext cx="1590857" cy="629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513" y="296174"/>
            <a:ext cx="3553641" cy="72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3003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0EA6-91F4-4CB7-BE98-F62652444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F26F9-F553-474E-B97C-DE1D68871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2781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assumption differences are about the relative velocities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 particle collision models assume that the average relative velocity of two particles is set by the length scale of the </a:t>
            </a:r>
            <a:r>
              <a:rPr lang="en-US" b="1" dirty="0"/>
              <a:t>diameter</a:t>
            </a:r>
            <a:r>
              <a:rPr lang="en-US" dirty="0"/>
              <a:t> of the particles regardless of their separation distance</a:t>
            </a:r>
          </a:p>
          <a:p>
            <a:r>
              <a:rPr lang="en-US" dirty="0"/>
              <a:t>We hypothesize that the majority of the transport time is spent in a long random walk with relative velocities based on the </a:t>
            </a:r>
            <a:r>
              <a:rPr lang="en-US" b="1" dirty="0"/>
              <a:t>average particle separation </a:t>
            </a:r>
            <a:r>
              <a:rPr lang="en-US" dirty="0"/>
              <a:t>distance (</a:t>
            </a:r>
            <a:r>
              <a:rPr lang="en-US" dirty="0">
                <a:latin typeface="Symbol" pitchFamily="18" charset="2"/>
              </a:rPr>
              <a:t>L</a:t>
            </a:r>
            <a:r>
              <a:rPr lang="en-US" dirty="0"/>
              <a:t>)*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99201" y="6334780"/>
            <a:ext cx="3244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Edge of knowledge</a:t>
            </a:r>
          </a:p>
        </p:txBody>
      </p:sp>
    </p:spTree>
    <p:extLst>
      <p:ext uri="{BB962C8B-B14F-4D97-AF65-F5344CB8AC3E}">
        <p14:creationId xmlns:p14="http://schemas.microsoft.com/office/powerpoint/2010/main" val="45401322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Proposed </a:t>
            </a:r>
            <a:r>
              <a:rPr lang="en-US" dirty="0">
                <a:latin typeface="Symbol" pitchFamily="18" charset="2"/>
              </a:rPr>
              <a:t>(L)</a:t>
            </a:r>
            <a:r>
              <a:rPr lang="en-US" dirty="0"/>
              <a:t> Long Range Transport Hypothesis*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At all times there exists a differential VOLUME of fluid that will transport any particle with its center located within that differential VOLUME to a collision of the particle and collector between</a:t>
            </a:r>
            <a:br>
              <a:rPr lang="en-US" sz="2800" dirty="0"/>
            </a:br>
            <a:r>
              <a:rPr lang="en-US" sz="2800" dirty="0"/>
              <a:t>and </a:t>
            </a:r>
          </a:p>
          <a:p>
            <a:r>
              <a:rPr lang="en-US" sz="2800" dirty="0"/>
              <a:t>The time required for that final transport to a collision is </a:t>
            </a:r>
          </a:p>
          <a:p>
            <a:r>
              <a:rPr lang="en-US" sz="2800" dirty="0"/>
              <a:t>Long range transport delivers the particle to the differential volume for the final slow transport to the collision</a:t>
            </a:r>
          </a:p>
          <a:p>
            <a:r>
              <a:rPr lang="en-US" sz="2400" dirty="0"/>
              <a:t>Next… characterize the time for the long range transport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72838" y="6457890"/>
            <a:ext cx="23711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* Edge of knowledge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108830" y="1627800"/>
            <a:ext cx="969045" cy="336430"/>
            <a:chOff x="2303253" y="3303917"/>
            <a:chExt cx="3344179" cy="756252"/>
          </a:xfrm>
        </p:grpSpPr>
        <p:sp>
          <p:nvSpPr>
            <p:cNvPr id="11" name="Freeform 10"/>
            <p:cNvSpPr/>
            <p:nvPr/>
          </p:nvSpPr>
          <p:spPr>
            <a:xfrm>
              <a:off x="2343515" y="3387309"/>
              <a:ext cx="3303917" cy="672860"/>
            </a:xfrm>
            <a:custGeom>
              <a:avLst/>
              <a:gdLst>
                <a:gd name="connsiteX0" fmla="*/ 0 w 1820174"/>
                <a:gd name="connsiteY0" fmla="*/ 0 h 629728"/>
                <a:gd name="connsiteX1" fmla="*/ 1250831 w 1820174"/>
                <a:gd name="connsiteY1" fmla="*/ 603849 h 629728"/>
                <a:gd name="connsiteX2" fmla="*/ 1820174 w 1820174"/>
                <a:gd name="connsiteY2" fmla="*/ 629728 h 629728"/>
                <a:gd name="connsiteX3" fmla="*/ 733246 w 1820174"/>
                <a:gd name="connsiteY3" fmla="*/ 0 h 629728"/>
                <a:gd name="connsiteX4" fmla="*/ 0 w 1820174"/>
                <a:gd name="connsiteY4" fmla="*/ 0 h 62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174" h="629728">
                  <a:moveTo>
                    <a:pt x="0" y="0"/>
                  </a:moveTo>
                  <a:lnTo>
                    <a:pt x="1250831" y="603849"/>
                  </a:lnTo>
                  <a:lnTo>
                    <a:pt x="1820174" y="629728"/>
                  </a:lnTo>
                  <a:lnTo>
                    <a:pt x="7332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2303253" y="3303917"/>
              <a:ext cx="3303917" cy="672860"/>
            </a:xfrm>
            <a:custGeom>
              <a:avLst/>
              <a:gdLst>
                <a:gd name="connsiteX0" fmla="*/ 0 w 1820174"/>
                <a:gd name="connsiteY0" fmla="*/ 0 h 629728"/>
                <a:gd name="connsiteX1" fmla="*/ 1250831 w 1820174"/>
                <a:gd name="connsiteY1" fmla="*/ 603849 h 629728"/>
                <a:gd name="connsiteX2" fmla="*/ 1820174 w 1820174"/>
                <a:gd name="connsiteY2" fmla="*/ 629728 h 629728"/>
                <a:gd name="connsiteX3" fmla="*/ 733246 w 1820174"/>
                <a:gd name="connsiteY3" fmla="*/ 0 h 629728"/>
                <a:gd name="connsiteX4" fmla="*/ 0 w 1820174"/>
                <a:gd name="connsiteY4" fmla="*/ 0 h 629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0174" h="629728">
                  <a:moveTo>
                    <a:pt x="0" y="0"/>
                  </a:moveTo>
                  <a:lnTo>
                    <a:pt x="1250831" y="603849"/>
                  </a:lnTo>
                  <a:lnTo>
                    <a:pt x="1820174" y="629728"/>
                  </a:lnTo>
                  <a:lnTo>
                    <a:pt x="7332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11" idx="0"/>
              <a:endCxn id="12" idx="0"/>
            </p:cNvCxnSpPr>
            <p:nvPr/>
          </p:nvCxnSpPr>
          <p:spPr>
            <a:xfrm flipH="1" flipV="1">
              <a:off x="2303253" y="3303917"/>
              <a:ext cx="40262" cy="833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1" idx="2"/>
              <a:endCxn id="12" idx="2"/>
            </p:cNvCxnSpPr>
            <p:nvPr/>
          </p:nvCxnSpPr>
          <p:spPr>
            <a:xfrm flipH="1" flipV="1">
              <a:off x="5607170" y="3976777"/>
              <a:ext cx="40262" cy="833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2C1BAAA-1BAC-45E8-9894-3DBEFA17CF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417" y="2948388"/>
            <a:ext cx="1012953" cy="425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9FE154-269A-4145-8105-7BF19082540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16" y="3313721"/>
            <a:ext cx="1164613" cy="4887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077193-013A-44CD-9B06-FE71D0AC4C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44" y="4312705"/>
            <a:ext cx="617900" cy="4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54196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water is cleared (filtered) from a floc’s perspective?</a:t>
            </a:r>
          </a:p>
        </p:txBody>
      </p:sp>
      <p:sp>
        <p:nvSpPr>
          <p:cNvPr id="2458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Volume cleared is proportional to a collision area defined by a circle with diameter = sum of the particle diameters</a:t>
            </a:r>
          </a:p>
          <a:p>
            <a:r>
              <a:rPr lang="en-US" dirty="0"/>
              <a:t>Volume cleared is proportional to time</a:t>
            </a:r>
          </a:p>
          <a:p>
            <a:r>
              <a:rPr lang="en-US" dirty="0"/>
              <a:t>Volume cleared is proportional to the relative velocity between flocs</a:t>
            </a:r>
          </a:p>
          <a:p>
            <a:endParaRPr lang="en-US" dirty="0"/>
          </a:p>
        </p:txBody>
      </p:sp>
      <p:sp>
        <p:nvSpPr>
          <p:cNvPr id="24586" name="Oval 4"/>
          <p:cNvSpPr>
            <a:spLocks noChangeArrowheads="1"/>
          </p:cNvSpPr>
          <p:nvPr/>
        </p:nvSpPr>
        <p:spPr bwMode="auto">
          <a:xfrm>
            <a:off x="7298575" y="5095702"/>
            <a:ext cx="1521229" cy="1438102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noAutofit/>
          </a:bodyPr>
          <a:lstStyle/>
          <a:p>
            <a:endParaRPr lang="en-US"/>
          </a:p>
        </p:txBody>
      </p:sp>
      <p:pic>
        <p:nvPicPr>
          <p:cNvPr id="24587" name="Picture 5 1" descr="MCED00214_0000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65774" y="5469774"/>
            <a:ext cx="646085" cy="646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Arrow Connector 14"/>
          <p:cNvCxnSpPr/>
          <p:nvPr/>
        </p:nvCxnSpPr>
        <p:spPr bwMode="auto">
          <a:xfrm>
            <a:off x="5667731" y="5842886"/>
            <a:ext cx="1489527" cy="1588"/>
          </a:xfrm>
          <a:prstGeom prst="straightConnector1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lg" len="med"/>
            <a:tailEnd type="arrow"/>
          </a:ln>
          <a:effectLst/>
        </p:spPr>
      </p:cxnSp>
      <p:pic>
        <p:nvPicPr>
          <p:cNvPr id="20" name="Picture 5 2" descr="MCED00214_0000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83879" y="6128786"/>
            <a:ext cx="646085" cy="646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 3" descr="MCED00214_0000[1]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50628" y="4815381"/>
            <a:ext cx="646085" cy="646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99F7C8-E59C-43A4-954D-2F22EC4C11A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999" y="2630743"/>
            <a:ext cx="832854" cy="3479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3F5A9D-AD1E-4BF1-BB58-BE072449CC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426" y="3294680"/>
            <a:ext cx="428151" cy="2034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C8AEAF-C0D5-4FA0-9671-5B090EDCDE8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999" y="4197049"/>
            <a:ext cx="582376" cy="190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19B5D-D418-4B81-BBB6-48F7C50D7F5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649" y="5324004"/>
            <a:ext cx="694511" cy="4370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B6442-1399-4460-B903-32DE2B794F0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493" y="5489995"/>
            <a:ext cx="857391" cy="5777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F559CFC-3E05-4830-A967-E1F0CB78CB3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57" y="6067734"/>
            <a:ext cx="2279135" cy="33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59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6150935" cy="1143000"/>
          </a:xfrm>
          <a:effectLst/>
        </p:spPr>
        <p:txBody>
          <a:bodyPr/>
          <a:lstStyle/>
          <a:p>
            <a:pPr>
              <a:defRPr/>
            </a:pPr>
            <a:r>
              <a:rPr lang="en-US" sz="4000" dirty="0"/>
              <a:t>Use dimensional analysis to get a relative velocity</a:t>
            </a:r>
          </a:p>
        </p:txBody>
      </p:sp>
      <p:sp>
        <p:nvSpPr>
          <p:cNvPr id="15374" name="Text Box 14"/>
          <p:cNvSpPr txBox="1">
            <a:spLocks noChangeArrowheads="1"/>
          </p:cNvSpPr>
          <p:nvPr/>
        </p:nvSpPr>
        <p:spPr bwMode="auto">
          <a:xfrm>
            <a:off x="2487728" y="3204769"/>
            <a:ext cx="3704421" cy="830997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Assume linear velocity gradient</a:t>
            </a:r>
          </a:p>
        </p:txBody>
      </p:sp>
      <p:sp>
        <p:nvSpPr>
          <p:cNvPr id="15376" name="Text Box 16"/>
          <p:cNvSpPr txBox="1">
            <a:spLocks noChangeArrowheads="1"/>
          </p:cNvSpPr>
          <p:nvPr/>
        </p:nvSpPr>
        <p:spPr bwMode="auto">
          <a:xfrm>
            <a:off x="2967387" y="4442524"/>
            <a:ext cx="2745102" cy="461665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Velocity gradient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04715" y="2380083"/>
            <a:ext cx="3270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>
                <a:latin typeface="Symbol" panose="05050102010706020507" pitchFamily="18" charset="2"/>
              </a:rPr>
              <a:t>L</a:t>
            </a:r>
            <a:r>
              <a:rPr lang="en-US" sz="2400" dirty="0">
                <a:latin typeface="+mn-lt"/>
              </a:rPr>
              <a:t> is separation distance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-1" y="6059245"/>
            <a:ext cx="5520268" cy="776177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61267" y="6144878"/>
            <a:ext cx="1818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dimensions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57608" y="1629585"/>
            <a:ext cx="2764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+mn-lt"/>
              </a:rPr>
              <a:t>Velocity scales with 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76045" y="2091250"/>
            <a:ext cx="84711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46577426-87F5-48EF-AF70-A3ED96C9841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819" y="304800"/>
            <a:ext cx="950166" cy="757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F3977-B2FC-46BD-8E35-62ED22A596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97" y="1678096"/>
            <a:ext cx="263704" cy="3013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E15EAB-942B-4C3A-A59B-C1C070C716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315" y="1627309"/>
            <a:ext cx="427731" cy="3383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9BFA6F-315C-48BA-AD1B-CE9F7575A48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7" y="2485499"/>
            <a:ext cx="1837346" cy="2931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2105E0-F4AD-4651-9D75-086BCE761D4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19" y="2485499"/>
            <a:ext cx="1803400" cy="2866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AF7BCF-8DF4-4F09-8646-2D9A1DA2F0D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6" y="3296239"/>
            <a:ext cx="1721845" cy="2931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8FE4B52-E9E2-4C2E-B1C6-C931C6A9E498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458" y="3301090"/>
            <a:ext cx="1698342" cy="2872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2BB64E4-E1A0-4A65-B3FE-370408DED4D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39" y="4086518"/>
            <a:ext cx="1529008" cy="776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C1E39E-AA97-4509-A870-DA4AEC0609E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819" y="4086518"/>
            <a:ext cx="1529008" cy="73150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6F8265A-45F8-43B8-90CF-FAA80E5FA00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5372362"/>
            <a:ext cx="1112394" cy="26312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5695FD9-8A03-436B-8CE0-9BF30F0B88F1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942" y="5358230"/>
            <a:ext cx="1112394" cy="27725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A429B30-CEAA-406A-A5CD-677F5EB2E9C4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1" y="6132069"/>
            <a:ext cx="3402666" cy="62323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C39BF99-E32E-410A-BBBC-27F36F9F1B0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804" y="3190069"/>
            <a:ext cx="1312000" cy="23009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EE4B5ED-9DC4-4ECC-8759-A14AD28D33C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804" y="3620267"/>
            <a:ext cx="995048" cy="21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901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04B62-92E0-4F09-B60F-6E8E7F10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Viscosity kills Eddies : </a:t>
            </a:r>
            <a:br>
              <a:rPr lang="en-US" dirty="0"/>
            </a:br>
            <a:r>
              <a:rPr lang="en-US" dirty="0"/>
              <a:t>It takes work to deform the fluid!</a:t>
            </a:r>
          </a:p>
        </p:txBody>
      </p:sp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845FE5BA-E6D3-492D-86B8-B59B7B05BD1B}"/>
              </a:ext>
            </a:extLst>
          </p:cNvPr>
          <p:cNvSpPr/>
          <p:nvPr/>
        </p:nvSpPr>
        <p:spPr>
          <a:xfrm>
            <a:off x="1948070" y="1535595"/>
            <a:ext cx="6440556" cy="182880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038C8A00-D1B6-4DBE-B074-08A4F47D8666}"/>
              </a:ext>
            </a:extLst>
          </p:cNvPr>
          <p:cNvSpPr/>
          <p:nvPr/>
        </p:nvSpPr>
        <p:spPr>
          <a:xfrm flipH="1">
            <a:off x="1948070" y="4800600"/>
            <a:ext cx="6440556" cy="1828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430965-47F8-4BD6-AED4-83B28C7CF5A0}"/>
              </a:ext>
            </a:extLst>
          </p:cNvPr>
          <p:cNvSpPr/>
          <p:nvPr/>
        </p:nvSpPr>
        <p:spPr>
          <a:xfrm>
            <a:off x="1948071" y="3472483"/>
            <a:ext cx="6440556" cy="12026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2F356252-E722-421D-A785-8B4D6988BED0}"/>
              </a:ext>
            </a:extLst>
          </p:cNvPr>
          <p:cNvSpPr/>
          <p:nvPr/>
        </p:nvSpPr>
        <p:spPr>
          <a:xfrm>
            <a:off x="1779104" y="3472483"/>
            <a:ext cx="6778487" cy="1217541"/>
          </a:xfrm>
          <a:prstGeom prst="parallelogram">
            <a:avLst>
              <a:gd name="adj" fmla="val 2989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254E7EC-8D4F-48CF-9C1B-6DC2EDFA18A3}"/>
              </a:ext>
            </a:extLst>
          </p:cNvPr>
          <p:cNvSpPr/>
          <p:nvPr/>
        </p:nvSpPr>
        <p:spPr>
          <a:xfrm>
            <a:off x="1562499" y="3472483"/>
            <a:ext cx="7211696" cy="1217541"/>
          </a:xfrm>
          <a:prstGeom prst="parallelogram">
            <a:avLst>
              <a:gd name="adj" fmla="val 6485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1855CB-DC90-4C5B-B379-966E52A4E4A1}"/>
              </a:ext>
            </a:extLst>
          </p:cNvPr>
          <p:cNvSpPr txBox="1"/>
          <p:nvPr/>
        </p:nvSpPr>
        <p:spPr>
          <a:xfrm>
            <a:off x="4240924" y="215987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Little eddy</a:t>
            </a:r>
          </a:p>
        </p:txBody>
      </p:sp>
    </p:spTree>
    <p:extLst>
      <p:ext uri="{BB962C8B-B14F-4D97-AF65-F5344CB8AC3E}">
        <p14:creationId xmlns:p14="http://schemas.microsoft.com/office/powerpoint/2010/main" val="1024681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Line 19"/>
          <p:cNvSpPr>
            <a:spLocks noChangeShapeType="1"/>
          </p:cNvSpPr>
          <p:nvPr/>
        </p:nvSpPr>
        <p:spPr bwMode="auto">
          <a:xfrm>
            <a:off x="5985520" y="1045036"/>
            <a:ext cx="0" cy="571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effectLst/>
        </p:spPr>
        <p:txBody>
          <a:bodyPr anchor="t"/>
          <a:lstStyle/>
          <a:p>
            <a:pPr>
              <a:defRPr/>
            </a:pPr>
            <a:r>
              <a:rPr lang="en-US" sz="3600" dirty="0"/>
              <a:t>Collision rates for the two assumptions</a:t>
            </a:r>
          </a:p>
        </p:txBody>
      </p:sp>
      <p:sp>
        <p:nvSpPr>
          <p:cNvPr id="29712" name="Text Box 10"/>
          <p:cNvSpPr txBox="1">
            <a:spLocks noChangeArrowheads="1"/>
          </p:cNvSpPr>
          <p:nvPr/>
        </p:nvSpPr>
        <p:spPr bwMode="auto">
          <a:xfrm>
            <a:off x="7195260" y="1932552"/>
            <a:ext cx="1948740" cy="646331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 type="none" w="lg" len="med"/>
            <a:tailEnd type="none" w="lg" len="med"/>
          </a:ln>
        </p:spPr>
        <p:txBody>
          <a:bodyPr wrap="square">
            <a:spAutoFit/>
          </a:bodyPr>
          <a:lstStyle/>
          <a:p>
            <a:r>
              <a:rPr lang="en-US" sz="1800" i="1" dirty="0" err="1"/>
              <a:t>t</a:t>
            </a:r>
            <a:r>
              <a:rPr lang="en-US" sz="1800" i="1" baseline="-25000" dirty="0" err="1"/>
              <a:t>c</a:t>
            </a:r>
            <a:r>
              <a:rPr lang="en-US" sz="1800" dirty="0"/>
              <a:t> is average time per collision </a:t>
            </a:r>
          </a:p>
        </p:txBody>
      </p:sp>
      <p:sp>
        <p:nvSpPr>
          <p:cNvPr id="29717" name="Rectangle 22"/>
          <p:cNvSpPr>
            <a:spLocks noChangeArrowheads="1"/>
          </p:cNvSpPr>
          <p:nvPr/>
        </p:nvSpPr>
        <p:spPr bwMode="auto">
          <a:xfrm>
            <a:off x="0" y="3181350"/>
            <a:ext cx="9144000" cy="0"/>
          </a:xfrm>
          <a:prstGeom prst="rect">
            <a:avLst/>
          </a:prstGeom>
          <a:noFill/>
          <a:ln w="12700">
            <a:noFill/>
            <a:miter lim="800000"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8" name="Rectangle 27"/>
          <p:cNvSpPr/>
          <p:nvPr/>
        </p:nvSpPr>
        <p:spPr bwMode="auto">
          <a:xfrm>
            <a:off x="5429077" y="1791987"/>
            <a:ext cx="399011" cy="927462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734887" y="1837113"/>
            <a:ext cx="1516480" cy="1344237"/>
            <a:chOff x="2734886" y="1837113"/>
            <a:chExt cx="1642364" cy="1770611"/>
          </a:xfrm>
        </p:grpSpPr>
        <p:sp>
          <p:nvSpPr>
            <p:cNvPr id="21" name="Right Brace 20"/>
            <p:cNvSpPr/>
            <p:nvPr/>
          </p:nvSpPr>
          <p:spPr bwMode="auto">
            <a:xfrm>
              <a:off x="2734886" y="1837113"/>
              <a:ext cx="556953" cy="1770611"/>
            </a:xfrm>
            <a:prstGeom prst="rightBrace">
              <a:avLst>
                <a:gd name="adj1" fmla="val 8333"/>
                <a:gd name="adj2" fmla="val 19685"/>
              </a:avLst>
            </a:pr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lg" len="med"/>
              <a:tailEnd type="none" w="lg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3271194" y="2196935"/>
              <a:ext cx="1106056" cy="45719"/>
            </a:xfrm>
            <a:custGeom>
              <a:avLst/>
              <a:gdLst>
                <a:gd name="connsiteX0" fmla="*/ 23750 w 4096986"/>
                <a:gd name="connsiteY0" fmla="*/ 0 h 878774"/>
                <a:gd name="connsiteX1" fmla="*/ 558140 w 4096986"/>
                <a:gd name="connsiteY1" fmla="*/ 748145 h 878774"/>
                <a:gd name="connsiteX2" fmla="*/ 3372592 w 4096986"/>
                <a:gd name="connsiteY2" fmla="*/ 783771 h 878774"/>
                <a:gd name="connsiteX3" fmla="*/ 4096986 w 4096986"/>
                <a:gd name="connsiteY3" fmla="*/ 285008 h 878774"/>
                <a:gd name="connsiteX0" fmla="*/ 23750 w 4096986"/>
                <a:gd name="connsiteY0" fmla="*/ 225631 h 575952"/>
                <a:gd name="connsiteX1" fmla="*/ 558140 w 4096986"/>
                <a:gd name="connsiteY1" fmla="*/ 463137 h 575952"/>
                <a:gd name="connsiteX2" fmla="*/ 3372592 w 4096986"/>
                <a:gd name="connsiteY2" fmla="*/ 498763 h 575952"/>
                <a:gd name="connsiteX3" fmla="*/ 4096986 w 4096986"/>
                <a:gd name="connsiteY3" fmla="*/ 0 h 575952"/>
                <a:gd name="connsiteX0" fmla="*/ 0 w 3538846"/>
                <a:gd name="connsiteY0" fmla="*/ 463137 h 575952"/>
                <a:gd name="connsiteX1" fmla="*/ 2814452 w 3538846"/>
                <a:gd name="connsiteY1" fmla="*/ 498763 h 575952"/>
                <a:gd name="connsiteX2" fmla="*/ 3538846 w 3538846"/>
                <a:gd name="connsiteY2" fmla="*/ 0 h 575952"/>
                <a:gd name="connsiteX0" fmla="*/ 0 w 4108862"/>
                <a:gd name="connsiteY0" fmla="*/ 130628 h 520534"/>
                <a:gd name="connsiteX1" fmla="*/ 3384468 w 4108862"/>
                <a:gd name="connsiteY1" fmla="*/ 498763 h 520534"/>
                <a:gd name="connsiteX2" fmla="*/ 4108862 w 4108862"/>
                <a:gd name="connsiteY2" fmla="*/ 0 h 520534"/>
                <a:gd name="connsiteX0" fmla="*/ 0 w 4108862"/>
                <a:gd name="connsiteY0" fmla="*/ 130628 h 627413"/>
                <a:gd name="connsiteX1" fmla="*/ 3384468 w 4108862"/>
                <a:gd name="connsiteY1" fmla="*/ 498763 h 627413"/>
                <a:gd name="connsiteX2" fmla="*/ 4108862 w 4108862"/>
                <a:gd name="connsiteY2" fmla="*/ 0 h 627413"/>
                <a:gd name="connsiteX0" fmla="*/ 0 w 3978233"/>
                <a:gd name="connsiteY0" fmla="*/ 118753 h 615538"/>
                <a:gd name="connsiteX1" fmla="*/ 3253839 w 3978233"/>
                <a:gd name="connsiteY1" fmla="*/ 498763 h 615538"/>
                <a:gd name="connsiteX2" fmla="*/ 3978233 w 3978233"/>
                <a:gd name="connsiteY2" fmla="*/ 0 h 615538"/>
                <a:gd name="connsiteX0" fmla="*/ 0 w 3978233"/>
                <a:gd name="connsiteY0" fmla="*/ 118753 h 615538"/>
                <a:gd name="connsiteX1" fmla="*/ 3253839 w 3978233"/>
                <a:gd name="connsiteY1" fmla="*/ 498763 h 615538"/>
                <a:gd name="connsiteX2" fmla="*/ 3978233 w 3978233"/>
                <a:gd name="connsiteY2" fmla="*/ 0 h 615538"/>
                <a:gd name="connsiteX0" fmla="*/ 0 w 3978233"/>
                <a:gd name="connsiteY0" fmla="*/ 118753 h 118753"/>
                <a:gd name="connsiteX1" fmla="*/ 3978233 w 3978233"/>
                <a:gd name="connsiteY1" fmla="*/ 0 h 118753"/>
                <a:gd name="connsiteX0" fmla="*/ 0 w 3978233"/>
                <a:gd name="connsiteY0" fmla="*/ 118753 h 930234"/>
                <a:gd name="connsiteX1" fmla="*/ 3978233 w 3978233"/>
                <a:gd name="connsiteY1" fmla="*/ 0 h 930234"/>
                <a:gd name="connsiteX0" fmla="*/ 0 w 3978233"/>
                <a:gd name="connsiteY0" fmla="*/ 118753 h 930234"/>
                <a:gd name="connsiteX1" fmla="*/ 3978233 w 3978233"/>
                <a:gd name="connsiteY1" fmla="*/ 0 h 930234"/>
                <a:gd name="connsiteX0" fmla="*/ 0 w 3978233"/>
                <a:gd name="connsiteY0" fmla="*/ 383969 h 1195450"/>
                <a:gd name="connsiteX1" fmla="*/ 3978233 w 3978233"/>
                <a:gd name="connsiteY1" fmla="*/ 265216 h 1195450"/>
                <a:gd name="connsiteX0" fmla="*/ 340426 w 2133600"/>
                <a:gd name="connsiteY0" fmla="*/ 383969 h 1848593"/>
                <a:gd name="connsiteX1" fmla="*/ 2133600 w 2133600"/>
                <a:gd name="connsiteY1" fmla="*/ 918359 h 1848593"/>
                <a:gd name="connsiteX0" fmla="*/ 0 w 1793174"/>
                <a:gd name="connsiteY0" fmla="*/ 383969 h 918359"/>
                <a:gd name="connsiteX1" fmla="*/ 1793174 w 1793174"/>
                <a:gd name="connsiteY1" fmla="*/ 918359 h 918359"/>
                <a:gd name="connsiteX0" fmla="*/ 0 w 1769104"/>
                <a:gd name="connsiteY0" fmla="*/ 383969 h 1112213"/>
                <a:gd name="connsiteX1" fmla="*/ 1769104 w 1769104"/>
                <a:gd name="connsiteY1" fmla="*/ 1112213 h 1112213"/>
                <a:gd name="connsiteX0" fmla="*/ 0 w 1769104"/>
                <a:gd name="connsiteY0" fmla="*/ 0 h 728244"/>
                <a:gd name="connsiteX1" fmla="*/ 1769104 w 1769104"/>
                <a:gd name="connsiteY1" fmla="*/ 728244 h 728244"/>
                <a:gd name="connsiteX0" fmla="*/ 0 w 1769104"/>
                <a:gd name="connsiteY0" fmla="*/ 0 h 742432"/>
                <a:gd name="connsiteX1" fmla="*/ 1769104 w 1769104"/>
                <a:gd name="connsiteY1" fmla="*/ 728244 h 74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69104" h="742432">
                  <a:moveTo>
                    <a:pt x="0" y="0"/>
                  </a:moveTo>
                  <a:cubicBezTo>
                    <a:pt x="822055" y="27237"/>
                    <a:pt x="740467" y="742432"/>
                    <a:pt x="1769104" y="728244"/>
                  </a:cubicBezTo>
                </a:path>
              </a:pathLst>
            </a:custGeom>
            <a:noFill/>
            <a:ln w="381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cxnSp>
        <p:nvCxnSpPr>
          <p:cNvPr id="41" name="Straight Arrow Connector 40"/>
          <p:cNvCxnSpPr/>
          <p:nvPr/>
        </p:nvCxnSpPr>
        <p:spPr bwMode="auto">
          <a:xfrm flipH="1" flipV="1">
            <a:off x="6357669" y="2776642"/>
            <a:ext cx="1138686" cy="431594"/>
          </a:xfrm>
          <a:prstGeom prst="straightConnector1">
            <a:avLst/>
          </a:pr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lg" len="med"/>
            <a:tailEnd type="arrow"/>
          </a:ln>
          <a:effectLst/>
        </p:spPr>
      </p:cxnSp>
      <p:graphicFrame>
        <p:nvGraphicFramePr>
          <p:cNvPr id="43" name="Object 20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4827588" y="1758950"/>
          <a:ext cx="1628775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292" name="Equation" r:id="rId15" imgW="1409400" imgH="838080" progId="Equation.DSMT4">
                  <p:embed/>
                </p:oleObj>
              </mc:Choice>
              <mc:Fallback>
                <p:oleObj name="Equation" r:id="rId15" imgW="1409400" imgH="838080" progId="Equation.DSMT4">
                  <p:embed/>
                  <p:pic>
                    <p:nvPicPr>
                      <p:cNvPr id="43" name="Object 20">
                        <a:hlinkClick r:id="" action="ppaction://ole?verb=0"/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7588" y="1758950"/>
                        <a:ext cx="1628775" cy="9779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96170" y="3208236"/>
            <a:ext cx="2621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Relative velocity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57375" y="3902536"/>
            <a:ext cx="21881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for one collision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296171" y="5007696"/>
                <a:ext cx="8847829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/>
                  <a:t> is number of sequential collisions that result in aggregation. </a:t>
                </a:r>
              </a:p>
              <a:p>
                <a:r>
                  <a:rPr lang="en-US" sz="2400" dirty="0">
                    <a:latin typeface="Symbol" pitchFamily="18" charset="2"/>
                  </a:rPr>
                  <a:t>a</a:t>
                </a:r>
                <a:r>
                  <a:rPr lang="en-US" sz="2400" dirty="0"/>
                  <a:t> is probability of attachment given a collision</a:t>
                </a: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71" y="5007696"/>
                <a:ext cx="8847829" cy="830997"/>
              </a:xfrm>
              <a:prstGeom prst="rect">
                <a:avLst/>
              </a:prstGeom>
              <a:blipFill>
                <a:blip r:embed="rId17"/>
                <a:stretch>
                  <a:fillRect l="-1103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Freeform 50"/>
          <p:cNvSpPr/>
          <p:nvPr/>
        </p:nvSpPr>
        <p:spPr bwMode="auto">
          <a:xfrm>
            <a:off x="4132052" y="2776642"/>
            <a:ext cx="2147977" cy="489098"/>
          </a:xfrm>
          <a:custGeom>
            <a:avLst/>
            <a:gdLst>
              <a:gd name="connsiteX0" fmla="*/ 0 w 2488018"/>
              <a:gd name="connsiteY0" fmla="*/ 329609 h 329609"/>
              <a:gd name="connsiteX1" fmla="*/ 2488018 w 2488018"/>
              <a:gd name="connsiteY1" fmla="*/ 0 h 329609"/>
              <a:gd name="connsiteX0" fmla="*/ 0 w 2488018"/>
              <a:gd name="connsiteY0" fmla="*/ 329609 h 329609"/>
              <a:gd name="connsiteX1" fmla="*/ 2488018 w 2488018"/>
              <a:gd name="connsiteY1" fmla="*/ 0 h 329609"/>
              <a:gd name="connsiteX0" fmla="*/ 0 w 2488152"/>
              <a:gd name="connsiteY0" fmla="*/ 329609 h 329609"/>
              <a:gd name="connsiteX1" fmla="*/ 2488018 w 2488152"/>
              <a:gd name="connsiteY1" fmla="*/ 0 h 329609"/>
              <a:gd name="connsiteX0" fmla="*/ 0 w 2488018"/>
              <a:gd name="connsiteY0" fmla="*/ 329609 h 329609"/>
              <a:gd name="connsiteX1" fmla="*/ 2488018 w 2488018"/>
              <a:gd name="connsiteY1" fmla="*/ 0 h 329609"/>
              <a:gd name="connsiteX0" fmla="*/ 0 w 2541180"/>
              <a:gd name="connsiteY0" fmla="*/ 382772 h 382772"/>
              <a:gd name="connsiteX1" fmla="*/ 2541180 w 2541180"/>
              <a:gd name="connsiteY1" fmla="*/ 0 h 382772"/>
              <a:gd name="connsiteX0" fmla="*/ 0 w 2551813"/>
              <a:gd name="connsiteY0" fmla="*/ 489098 h 489098"/>
              <a:gd name="connsiteX1" fmla="*/ 2551813 w 2551813"/>
              <a:gd name="connsiteY1" fmla="*/ 0 h 489098"/>
              <a:gd name="connsiteX0" fmla="*/ 0 w 2551813"/>
              <a:gd name="connsiteY0" fmla="*/ 489098 h 489098"/>
              <a:gd name="connsiteX1" fmla="*/ 2551813 w 2551813"/>
              <a:gd name="connsiteY1" fmla="*/ 0 h 489098"/>
              <a:gd name="connsiteX0" fmla="*/ 0 w 2551996"/>
              <a:gd name="connsiteY0" fmla="*/ 489098 h 489098"/>
              <a:gd name="connsiteX1" fmla="*/ 2551813 w 2551996"/>
              <a:gd name="connsiteY1" fmla="*/ 0 h 489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51996" h="489098">
                <a:moveTo>
                  <a:pt x="0" y="489098"/>
                </a:moveTo>
                <a:cubicBezTo>
                  <a:pt x="0" y="49619"/>
                  <a:pt x="2576946" y="540065"/>
                  <a:pt x="2551813" y="0"/>
                </a:cubicBezTo>
              </a:path>
            </a:pathLst>
          </a:custGeom>
          <a:noFill/>
          <a:ln w="12700" cap="flat" cmpd="sng" algn="ctr">
            <a:solidFill>
              <a:schemeClr val="bg2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7E5A7C-CB3F-468D-8A14-97910F6340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70" y="1635371"/>
            <a:ext cx="2391751" cy="3360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D59B10-20B3-4FE0-AE57-7B9FD301601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384" y="3259271"/>
            <a:ext cx="1112394" cy="26312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E154ADF-252B-44DC-B32C-2460F438A36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236" y="3214796"/>
            <a:ext cx="1112394" cy="2772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2CBD6A-9958-4BF0-ABA7-9207B369E56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0" y="2573898"/>
            <a:ext cx="1601524" cy="297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1846EF-2C82-4195-9D62-C7CB834B3A0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039" y="3750256"/>
            <a:ext cx="1926441" cy="10007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97B896-B0CE-4D46-AE34-076EA3AA9EA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412" y="3748715"/>
            <a:ext cx="1825374" cy="9482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BA15CC-7574-4845-B332-B3D64008B40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52" y="6132883"/>
            <a:ext cx="1237333" cy="4952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9D88383-AC37-48DD-A4CE-B57139E07AF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27" y="5955294"/>
            <a:ext cx="2501952" cy="75181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99BB0DA-C7BA-4FAE-BFE1-42335B5D5C4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84" y="5874742"/>
            <a:ext cx="2573536" cy="77332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01BB889-B477-44DE-9AF3-0E420495219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27" y="1046715"/>
            <a:ext cx="1112394" cy="30123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2F9B1CE-4F88-4620-AD17-7404716C751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76" y="1046923"/>
            <a:ext cx="1223418" cy="34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56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Line 19"/>
          <p:cNvSpPr>
            <a:spLocks noChangeShapeType="1"/>
          </p:cNvSpPr>
          <p:nvPr/>
        </p:nvSpPr>
        <p:spPr bwMode="auto">
          <a:xfrm>
            <a:off x="5424568" y="1153888"/>
            <a:ext cx="0" cy="571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28600"/>
            <a:ext cx="8524959" cy="1143000"/>
          </a:xfrm>
        </p:spPr>
        <p:txBody>
          <a:bodyPr anchor="t"/>
          <a:lstStyle/>
          <a:p>
            <a:r>
              <a:rPr lang="en-US" dirty="0"/>
              <a:t>Collision Rate and Particle Removal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9473" y="3780555"/>
            <a:ext cx="885268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First order conversion of small particles to flocs with respect to the number of collisions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9473" y="2896052"/>
            <a:ext cx="885268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Track small particles as flocculation progresses with small particle </a:t>
            </a:r>
            <a:r>
              <a:rPr lang="en-US" sz="2400" b="1" dirty="0"/>
              <a:t>number</a:t>
            </a:r>
            <a:r>
              <a:rPr lang="en-US" sz="2400" dirty="0"/>
              <a:t> concentration, </a:t>
            </a:r>
            <a:r>
              <a:rPr lang="en-US" sz="2400" i="1" dirty="0" err="1"/>
              <a:t>n</a:t>
            </a:r>
            <a:r>
              <a:rPr lang="en-US" sz="2400" i="1" baseline="-25000" dirty="0" err="1"/>
              <a:t>p</a:t>
            </a:r>
            <a:r>
              <a:rPr lang="en-US" sz="2400" dirty="0"/>
              <a:t>, as our master variable (track settled NTU)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88738" y="1522229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Geometry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55636" y="6345668"/>
            <a:ext cx="413786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Tracking residual turbidity!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7173" y="4705121"/>
            <a:ext cx="879498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Small particles are converted into large flocs by collisions with small particles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85540" y="630668"/>
            <a:ext cx="5400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Track fraction of small particles if all particles are active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85540" y="3372928"/>
            <a:ext cx="9169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d.T</a:t>
            </a:r>
            <a:r>
              <a:rPr lang="en-US" dirty="0"/>
              <a:t>  is the characteristic diameter of the actively growing flocs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553135D-2629-416D-ACEE-CA0F3381B0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51" y="1577337"/>
            <a:ext cx="1906044" cy="5727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650AD3-B649-4389-A985-432E9F92735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50" y="2312872"/>
            <a:ext cx="2116571" cy="3748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A91C03D-2DEE-40D6-AAC5-2B67BB96832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217" y="1609801"/>
            <a:ext cx="1771650" cy="53236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61B304-58B9-4E26-A461-96CDCC0A7F8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063" y="2348039"/>
            <a:ext cx="2116571" cy="28647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18701C9-F7F1-4989-8276-B1CDA7FFA80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302" y="2361347"/>
            <a:ext cx="2095238" cy="3748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4B27760-A7B7-4047-B1A0-EE795A59B661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46" y="5695512"/>
            <a:ext cx="1456762" cy="5592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FF6F79E-8836-4961-9F69-8C8DDA033F8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43" y="5627036"/>
            <a:ext cx="2571101" cy="60399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6695710-9FFC-47B2-AE72-330F540128F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20" y="5499420"/>
            <a:ext cx="2374095" cy="55771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2D61E2B-FC9D-4C92-B46D-03E7AACA4C4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860" y="5166664"/>
            <a:ext cx="1433905" cy="55923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A716968-E864-47CB-814E-3CF46929367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045" y="6112376"/>
            <a:ext cx="2735238" cy="37485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D5F806E-2680-4342-B35E-65CFC24852AA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89" y="1046715"/>
            <a:ext cx="1112394" cy="30123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2BDEC43-3D6C-4B4C-BB5D-8790C730CF3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38" y="1046923"/>
            <a:ext cx="1223418" cy="3474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5EBF09-403C-45C3-9760-7904FA1578A0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46" y="2108419"/>
            <a:ext cx="718173" cy="57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9274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3718005" cy="914400"/>
          </a:xfrm>
        </p:spPr>
        <p:txBody>
          <a:bodyPr/>
          <a:lstStyle/>
          <a:p>
            <a:r>
              <a:rPr lang="en-US" dirty="0"/>
              <a:t>Integrate</a:t>
            </a:r>
          </a:p>
        </p:txBody>
      </p:sp>
      <p:sp>
        <p:nvSpPr>
          <p:cNvPr id="3" name="Line 19"/>
          <p:cNvSpPr>
            <a:spLocks noChangeShapeType="1"/>
          </p:cNvSpPr>
          <p:nvPr/>
        </p:nvSpPr>
        <p:spPr bwMode="auto">
          <a:xfrm>
            <a:off x="4674910" y="1143000"/>
            <a:ext cx="0" cy="5715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lg" len="med"/>
            <a:tailEnd type="none" w="lg" len="med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10233" y="6424821"/>
            <a:ext cx="2573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is the p function?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2609" y="3477280"/>
            <a:ext cx="845597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Particle size and density is assumed constant because the model is tracking the small particle population that won’t be removed during sedimentation.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7239821-3726-4E19-9AFF-0EE123FB28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88" y="1689100"/>
            <a:ext cx="2571101" cy="60399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58A8868-7FC2-4D27-8A81-8A0CA8A6020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598" y="1712240"/>
            <a:ext cx="2374095" cy="55771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E5756BA-6F3F-4369-A94C-BAF468C346F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89" y="1046715"/>
            <a:ext cx="1112394" cy="3012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7255539-3341-4CC4-B707-F37643706F9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38" y="1046923"/>
            <a:ext cx="1223418" cy="347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F56D4E-8AEA-4C5F-BF35-44874968EC0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269" y="237744"/>
            <a:ext cx="1548190" cy="5973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FD6255-9919-4559-AA02-B350666D818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14" y="2478398"/>
            <a:ext cx="3197444" cy="8867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56BE9DF-2DE9-4471-BD5D-6E591BB76E3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279" y="2378618"/>
            <a:ext cx="3355428" cy="94323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5C83D10-1E5D-4BBD-819E-A1B005670EB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3" y="4413034"/>
            <a:ext cx="3793432" cy="55245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9E5F0A8-9BA4-4148-9081-F04B3158F07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103" y="4330039"/>
            <a:ext cx="3084500" cy="720536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E2318B5-1031-4406-BBA2-7C14B0B90E0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7" y="5558471"/>
            <a:ext cx="4289459" cy="51135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6C9C479-A1E9-4ED4-9B51-72350874865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86" y="5555749"/>
            <a:ext cx="3941880" cy="52602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1157B3-3F6C-48C7-94B9-D68250C52D2E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91730" y="1923918"/>
            <a:ext cx="2686476" cy="51352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DFB531E-EEDA-4F37-A664-C097B178D37F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98850" y="3326740"/>
            <a:ext cx="3142095" cy="69638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B216E0C5-534D-4C39-89C4-5E5B8AABE581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2206" y="4729962"/>
            <a:ext cx="3826285" cy="608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6819E28-F4E3-4F8B-9DA1-23823F2A6379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639" y="1046715"/>
            <a:ext cx="2735238" cy="37485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74788B0-9DCE-4AFC-B368-09ED0F28D89E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639" y="2012739"/>
            <a:ext cx="3341714" cy="94780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D8CC37C-2CAA-4FCA-8990-1048BC9287A8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639" y="3313001"/>
            <a:ext cx="3021714" cy="374857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490910F-28AC-4F2D-9AAD-F91BC7667D04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639" y="4376435"/>
            <a:ext cx="3247238" cy="53790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ECB121D-AA9D-4543-BFD5-078C3C20FA53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263" y="4138385"/>
            <a:ext cx="1519238" cy="59733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4B8027A-4DF3-4F6E-A635-6625D8E65A17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540" y="5470571"/>
            <a:ext cx="4448000" cy="69638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35C17A5-68BB-4D51-BAEF-A7876296E9FA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741" y="7267056"/>
            <a:ext cx="2608762" cy="49371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BDB8244-E67C-4FB8-B0CE-B93A2E06135B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775" y="-806980"/>
            <a:ext cx="1479619" cy="58666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838A7B23-31E5-4B6F-AE00-5A5D569A14EC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356" y="7094103"/>
            <a:ext cx="4793841" cy="230285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96BBCDF-8E7E-4122-A904-7B44FE534DD8}"/>
              </a:ext>
            </a:extLst>
          </p:cNvPr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792" y="8396790"/>
            <a:ext cx="649143" cy="53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6603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pC</a:t>
            </a:r>
            <a:r>
              <a:rPr lang="en-US" dirty="0"/>
              <a:t>*: A dimensionless measure of removal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Sloppy parlance… log removal</a:t>
            </a:r>
          </a:p>
          <a:p>
            <a:r>
              <a:rPr lang="en-US" dirty="0"/>
              <a:t>What is the target effluent turbidity for a water treatment plant?</a:t>
            </a:r>
          </a:p>
          <a:p>
            <a:r>
              <a:rPr lang="en-US" dirty="0"/>
              <a:t>What is </a:t>
            </a:r>
            <a:r>
              <a:rPr lang="en-US" dirty="0" err="1"/>
              <a:t>pC</a:t>
            </a:r>
            <a:r>
              <a:rPr lang="en-US" dirty="0"/>
              <a:t>* for a water treatment plant treating 300 NTU water?</a:t>
            </a:r>
          </a:p>
          <a:p>
            <a:pPr lvl="1"/>
            <a:r>
              <a:rPr lang="en-US" dirty="0"/>
              <a:t>What is required effluent turbidity?</a:t>
            </a:r>
          </a:p>
          <a:p>
            <a:pPr lvl="1"/>
            <a:r>
              <a:rPr lang="en-US" dirty="0"/>
              <a:t>How many orders of magnitude reduction?</a:t>
            </a:r>
          </a:p>
          <a:p>
            <a:endParaRPr lang="en-US" dirty="0"/>
          </a:p>
        </p:txBody>
      </p:sp>
      <p:sp>
        <p:nvSpPr>
          <p:cNvPr id="5" name="&quot;No&quot; Symbol 4"/>
          <p:cNvSpPr/>
          <p:nvPr/>
        </p:nvSpPr>
        <p:spPr bwMode="auto">
          <a:xfrm>
            <a:off x="4228123" y="1629333"/>
            <a:ext cx="2008554" cy="535559"/>
          </a:xfrm>
          <a:prstGeom prst="noSmoking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lg" len="med"/>
            <a:tailEnd type="none" w="lg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2530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test the collision models with laboratory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4634"/>
            <a:ext cx="8229600" cy="2261529"/>
          </a:xfrm>
        </p:spPr>
        <p:txBody>
          <a:bodyPr/>
          <a:lstStyle/>
          <a:p>
            <a:r>
              <a:rPr lang="en-US" dirty="0"/>
              <a:t>Data will converge if we choose the right dimensionless grouping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1540" y="6262777"/>
            <a:ext cx="8634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performance as a function of this dimensionless group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655126-5997-4FD5-A624-B62436C03F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776" y="1701478"/>
            <a:ext cx="1203128" cy="3012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012486-5C61-4858-BBA4-EFA539CAC5E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88" y="1701686"/>
            <a:ext cx="1345390" cy="34928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A33112-1702-420E-867D-6482A857B2A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26" y="2225289"/>
            <a:ext cx="3740611" cy="6035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6AA013F-F411-4C5F-A7D5-C144C73C454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64" y="2338179"/>
            <a:ext cx="3292455" cy="320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74AD08-6487-439C-829B-5AC8AAB0E48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267" y="3005261"/>
            <a:ext cx="3021711" cy="6262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E52DB20-8CE9-43B6-B41B-38044AC6C24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495" y="3728020"/>
            <a:ext cx="857905" cy="6841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C15B7A4-2005-44C4-A3EC-6025AC725BC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879" y="4938953"/>
            <a:ext cx="2116571" cy="626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6F950E-61B2-4CCB-B46F-3CBB50945C1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88" y="4950242"/>
            <a:ext cx="2116571" cy="626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B84A55-B04A-43D2-BBC9-AD0CBDCDFAA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443" y="5710598"/>
            <a:ext cx="774095" cy="6262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8769E60-985F-41AE-B6C9-07B23CAE72C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57" y="5701853"/>
            <a:ext cx="774095" cy="6262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6A9DC73-93FB-44D7-8873-1E5D7C56C4E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04" y="3093716"/>
            <a:ext cx="3480168" cy="63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6189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classic and hypothesized collision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Classic model: transport and mixing at length scales larger than the diameter of the particle do not influence collisions – therefore </a:t>
            </a:r>
            <a:r>
              <a:rPr lang="en-US" b="1" dirty="0"/>
              <a:t>slow</a:t>
            </a:r>
            <a:r>
              <a:rPr lang="en-US" dirty="0"/>
              <a:t>, long, straight walk toward a collision</a:t>
            </a:r>
          </a:p>
          <a:p>
            <a:r>
              <a:rPr lang="en-US" dirty="0"/>
              <a:t>Hypothesized model: </a:t>
            </a:r>
            <a:r>
              <a:rPr lang="en-US" b="1" dirty="0"/>
              <a:t>fast</a:t>
            </a:r>
            <a:r>
              <a:rPr lang="en-US" dirty="0"/>
              <a:t> random walk clearing volume of fluid equal to volume occupied followed by slow, short, straight walk toward a collision*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99201" y="6334780"/>
            <a:ext cx="3244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Edge of knowledge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123" y="1749409"/>
            <a:ext cx="1060571" cy="25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794" y="4602688"/>
            <a:ext cx="935619" cy="2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5918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Models: Relative velocity scales with diameter</a:t>
            </a:r>
          </a:p>
        </p:txBody>
      </p:sp>
      <p:sp>
        <p:nvSpPr>
          <p:cNvPr id="4" name="Oval 3"/>
          <p:cNvSpPr/>
          <p:nvPr/>
        </p:nvSpPr>
        <p:spPr>
          <a:xfrm>
            <a:off x="7833366" y="3681482"/>
            <a:ext cx="914400" cy="914400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062907" y="2800958"/>
            <a:ext cx="914400" cy="914400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6935145" y="2546663"/>
            <a:ext cx="2694663" cy="3200401"/>
            <a:chOff x="5818157" y="2811981"/>
            <a:chExt cx="2694663" cy="3200401"/>
          </a:xfrm>
        </p:grpSpPr>
        <p:grpSp>
          <p:nvGrpSpPr>
            <p:cNvPr id="15" name="Group 14"/>
            <p:cNvGrpSpPr/>
            <p:nvPr/>
          </p:nvGrpSpPr>
          <p:grpSpPr>
            <a:xfrm>
              <a:off x="7165489" y="2811981"/>
              <a:ext cx="1347331" cy="1341930"/>
              <a:chOff x="7165489" y="2811981"/>
              <a:chExt cx="1347331" cy="1341930"/>
            </a:xfrm>
          </p:grpSpPr>
          <p:cxnSp>
            <p:nvCxnSpPr>
              <p:cNvPr id="8" name="Straight Arrow Connector 7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 flipH="1" flipV="1">
              <a:off x="5818157" y="4670452"/>
              <a:ext cx="1347331" cy="1341930"/>
              <a:chOff x="7165489" y="2811981"/>
              <a:chExt cx="1347331" cy="1341930"/>
            </a:xfrm>
          </p:grpSpPr>
          <p:cxnSp>
            <p:nvCxnSpPr>
              <p:cNvPr id="17" name="Straight Arrow Connector 16"/>
              <p:cNvCxnSpPr/>
              <p:nvPr/>
            </p:nvCxnSpPr>
            <p:spPr>
              <a:xfrm>
                <a:off x="7165489" y="4153911"/>
                <a:ext cx="224555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7165489" y="3885525"/>
                <a:ext cx="449110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7165489" y="3617139"/>
                <a:ext cx="67366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7165489" y="3348753"/>
                <a:ext cx="89822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>
                <a:off x="7165489" y="3080367"/>
                <a:ext cx="1122776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7165489" y="2811981"/>
                <a:ext cx="1347331" cy="0"/>
              </a:xfrm>
              <a:prstGeom prst="straightConnector1">
                <a:avLst/>
              </a:prstGeom>
              <a:ln w="285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043" y="1018237"/>
            <a:ext cx="1060571" cy="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452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0093 C 0.08073 -0.0037 0.5595 0.02269 0.60508 -0.00602 C 0.7 -0.05278 0.70013 -0.02708 0.73607 -0.03472 " pathEditMode="relative" rAng="0" ptsTypes="AAA">
                                      <p:cBhvr>
                                        <p:cTn id="10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797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 dirty="0"/>
              <a:t>Diameter Scaling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90" y="1741099"/>
            <a:ext cx="6162675" cy="481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09760" y="1920817"/>
                <a:ext cx="1844615" cy="1072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𝑘</m:t>
                      </m:r>
                      <m:r>
                        <a:rPr lang="en-US" sz="20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000" b="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/>
                            </a:rPr>
                            <m:t>Clay</m:t>
                          </m:r>
                        </m:sub>
                      </m:sSub>
                      <m:r>
                        <a:rPr lang="en-US" sz="2000" b="0" i="0" smtClean="0">
                          <a:latin typeface="Cambria Math"/>
                        </a:rPr>
                        <m:t>=7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μm</m:t>
                      </m:r>
                    </m:oMath>
                  </m:oMathPara>
                </a14:m>
                <a:endParaRPr lang="en-US" sz="2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/>
                            </a:rPr>
                            <m:t>Coag</m:t>
                          </m:r>
                        </m:sub>
                      </m:sSub>
                      <m:r>
                        <a:rPr lang="en-US" sz="2000" b="0" i="0" smtClean="0">
                          <a:latin typeface="Cambria Math"/>
                        </a:rPr>
                        <m:t>=20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/>
                        </a:rPr>
                        <m:t>nm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760" y="1920817"/>
                <a:ext cx="1844615" cy="1072858"/>
              </a:xfrm>
              <a:prstGeom prst="rect">
                <a:avLst/>
              </a:prstGeom>
              <a:blipFill rotWithShape="1">
                <a:blip r:embed="rId6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D550E55-2DB9-424B-A319-742B558C78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291" y="963355"/>
            <a:ext cx="1223418" cy="347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E607C7-D80E-4706-8F43-1321EE7C875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65" y="6003114"/>
            <a:ext cx="774095" cy="6262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930034370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velocities appear to scale with average separation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results appear to be different than classic particle collision models</a:t>
            </a:r>
          </a:p>
          <a:p>
            <a:r>
              <a:rPr lang="en-US" dirty="0"/>
              <a:t>There might be a confounding assumption that leads to these surprising results</a:t>
            </a:r>
          </a:p>
          <a:p>
            <a:pPr lvl="1"/>
            <a:r>
              <a:rPr lang="en-US" dirty="0"/>
              <a:t>Big flocs are useless</a:t>
            </a:r>
          </a:p>
          <a:p>
            <a:pPr lvl="1"/>
            <a:r>
              <a:rPr lang="en-US" dirty="0"/>
              <a:t>Small flocs disappear at a rate proportional to the number of their collisions</a:t>
            </a:r>
          </a:p>
          <a:p>
            <a:pPr lvl="1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952234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Clay + Coagulant nanoparticle density (clay dominates)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" y="1595945"/>
            <a:ext cx="2647759" cy="60176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" y="3297995"/>
            <a:ext cx="3091061" cy="6057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36228" y="3516245"/>
            <a:ext cx="3386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of clay in floc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60480" y="1812192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Floc diameter</a:t>
            </a:r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" y="5343302"/>
            <a:ext cx="5983537" cy="6057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674660" y="5565456"/>
            <a:ext cx="3033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of clay in floc</a:t>
            </a:r>
          </a:p>
        </p:txBody>
      </p:sp>
      <p:pic>
        <p:nvPicPr>
          <p:cNvPr id="51" name="Picture 5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" y="4103827"/>
            <a:ext cx="3349821" cy="43126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36228" y="4273493"/>
            <a:ext cx="5450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Volume of floc made of water + clay</a:t>
            </a:r>
          </a:p>
        </p:txBody>
      </p:sp>
      <p:pic>
        <p:nvPicPr>
          <p:cNvPr id="53" name="Picture 5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" y="6259627"/>
            <a:ext cx="2902507" cy="41722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551996" y="6344646"/>
            <a:ext cx="3233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of water in floc</a:t>
            </a:r>
          </a:p>
        </p:txBody>
      </p:sp>
      <p:pic>
        <p:nvPicPr>
          <p:cNvPr id="39" name="Picture 3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" y="2470707"/>
            <a:ext cx="3634658" cy="69002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41" y="4650416"/>
            <a:ext cx="3648695" cy="43126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576062" y="4820082"/>
            <a:ext cx="5097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 of floc made of water + clay</a:t>
            </a:r>
          </a:p>
        </p:txBody>
      </p:sp>
    </p:spTree>
    <p:extLst>
      <p:ext uri="{BB962C8B-B14F-4D97-AF65-F5344CB8AC3E}">
        <p14:creationId xmlns:p14="http://schemas.microsoft.com/office/powerpoint/2010/main" val="198064689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2CD84FF-D765-418C-A80A-D3E781D724B5}"/>
              </a:ext>
            </a:extLst>
          </p:cNvPr>
          <p:cNvSpPr/>
          <p:nvPr/>
        </p:nvSpPr>
        <p:spPr>
          <a:xfrm>
            <a:off x="-20013" y="2218267"/>
            <a:ext cx="12212013" cy="15409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CC97897-4109-4ABE-8DAA-252FC6D06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Fluids deform continuously (velocity gradient - G) given a stress (</a:t>
            </a:r>
            <a:r>
              <a:rPr lang="en-US" dirty="0">
                <a:latin typeface="Symbol" panose="05050102010706020507" pitchFamily="18" charset="2"/>
              </a:rPr>
              <a:t>t</a:t>
            </a:r>
            <a:r>
              <a:rPr lang="en-US" dirty="0"/>
              <a:t>)</a:t>
            </a:r>
          </a:p>
        </p:txBody>
      </p:sp>
      <p:pic>
        <p:nvPicPr>
          <p:cNvPr id="6" name="Picture 5" descr="\documentclass{article}&#10;\usepackage{amsmath}&#10;\pagestyle{empty}&#10;\begin{document}&#10;&#10;&#10;$$\tau = \mu \frac{v}{H} = \mu G = \nu\rho G$$&#10;&#10;\end{document}" title="IguanaTex Bitmap Display">
            <a:extLst>
              <a:ext uri="{FF2B5EF4-FFF2-40B4-BE49-F238E27FC236}">
                <a16:creationId xmlns:a16="http://schemas.microsoft.com/office/drawing/2014/main" id="{CFD77B6B-6B10-4434-9BA3-F9687D493E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98" y="5113851"/>
            <a:ext cx="5004561" cy="94826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C1255A-E3E3-40A9-9C98-B72E3D58AA59}"/>
              </a:ext>
            </a:extLst>
          </p:cNvPr>
          <p:cNvCxnSpPr>
            <a:cxnSpLocks/>
          </p:cNvCxnSpPr>
          <p:nvPr/>
        </p:nvCxnSpPr>
        <p:spPr>
          <a:xfrm>
            <a:off x="0" y="2218267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1D7D81-DFDA-4016-BFCA-3962B590833F}"/>
              </a:ext>
            </a:extLst>
          </p:cNvPr>
          <p:cNvGrpSpPr/>
          <p:nvPr/>
        </p:nvGrpSpPr>
        <p:grpSpPr>
          <a:xfrm>
            <a:off x="-40026" y="3759193"/>
            <a:ext cx="12232026" cy="118873"/>
            <a:chOff x="-40026" y="3759193"/>
            <a:chExt cx="12232026" cy="1188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71149D7-1ED3-4D94-9B07-6D8A4BD3C8E8}"/>
                </a:ext>
              </a:extLst>
            </p:cNvPr>
            <p:cNvSpPr/>
            <p:nvPr/>
          </p:nvSpPr>
          <p:spPr>
            <a:xfrm>
              <a:off x="-40026" y="3759194"/>
              <a:ext cx="12212013" cy="118872"/>
            </a:xfrm>
            <a:prstGeom prst="rect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433A487-0B36-44AC-AF75-EDC268C0C6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759193"/>
              <a:ext cx="12192000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8E3C9F-6161-424B-8535-4D130F985FAB}"/>
              </a:ext>
            </a:extLst>
          </p:cNvPr>
          <p:cNvCxnSpPr/>
          <p:nvPr/>
        </p:nvCxnSpPr>
        <p:spPr>
          <a:xfrm>
            <a:off x="4334971" y="1930399"/>
            <a:ext cx="406396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\documentclass{article}&#10;\usepackage{amsmath}&#10;\pagestyle{empty}&#10;\begin{document}&#10;&#10;&#10;$$v$$&#10;&#10;\end{document}" title="IguanaTex Bitmap Display">
            <a:extLst>
              <a:ext uri="{FF2B5EF4-FFF2-40B4-BE49-F238E27FC236}">
                <a16:creationId xmlns:a16="http://schemas.microsoft.com/office/drawing/2014/main" id="{A4A4E9D2-297C-4FDF-8CDF-72193CE143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336" y="1744637"/>
            <a:ext cx="366721" cy="371677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1D9DEC-2B6F-4F77-8724-D284D225046C}"/>
              </a:ext>
            </a:extLst>
          </p:cNvPr>
          <p:cNvCxnSpPr>
            <a:cxnSpLocks/>
          </p:cNvCxnSpPr>
          <p:nvPr/>
        </p:nvCxnSpPr>
        <p:spPr>
          <a:xfrm>
            <a:off x="457199" y="2218266"/>
            <a:ext cx="0" cy="1540926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\documentclass{article}&#10;\usepackage{amsmath}&#10;\pagestyle{empty}&#10;\begin{document}&#10;&#10;&#10;$$H$$&#10;&#10;\end{document}" title="IguanaTex Bitmap Display">
            <a:extLst>
              <a:ext uri="{FF2B5EF4-FFF2-40B4-BE49-F238E27FC236}">
                <a16:creationId xmlns:a16="http://schemas.microsoft.com/office/drawing/2014/main" id="{1D80FA56-4037-4353-A06D-B5B30B2C3D9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04" y="2787764"/>
            <a:ext cx="384190" cy="3078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9847025-7BE2-4918-ADCD-86E130FAA708}"/>
              </a:ext>
            </a:extLst>
          </p:cNvPr>
          <p:cNvSpPr txBox="1"/>
          <p:nvPr/>
        </p:nvSpPr>
        <p:spPr>
          <a:xfrm>
            <a:off x="4688691" y="6012683"/>
            <a:ext cx="2643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gradient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DC588D-BEB8-4D54-B8A0-15FD2671CF66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3900986" y="5755566"/>
            <a:ext cx="787705" cy="5187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02D0275-43FB-45C9-8E6B-743F0D298E03}"/>
              </a:ext>
            </a:extLst>
          </p:cNvPr>
          <p:cNvSpPr txBox="1"/>
          <p:nvPr/>
        </p:nvSpPr>
        <p:spPr>
          <a:xfrm>
            <a:off x="4013201" y="3996561"/>
            <a:ext cx="28632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Dynamic viscosity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026CCC-E795-4E80-B13D-EB7F6C36200B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3488267" y="4258171"/>
            <a:ext cx="524934" cy="104194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04A3964-80D0-4497-918B-64A014D39A00}"/>
              </a:ext>
            </a:extLst>
          </p:cNvPr>
          <p:cNvSpPr txBox="1"/>
          <p:nvPr/>
        </p:nvSpPr>
        <p:spPr>
          <a:xfrm>
            <a:off x="5297661" y="4536222"/>
            <a:ext cx="3041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Kinematic viscosity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E7DA241-5843-4036-B398-8015B47033C9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4872503" y="4797832"/>
            <a:ext cx="425158" cy="6595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90F3283B-7EDE-497D-8EAD-409C820FD4E1}"/>
              </a:ext>
            </a:extLst>
          </p:cNvPr>
          <p:cNvSpPr/>
          <p:nvPr/>
        </p:nvSpPr>
        <p:spPr>
          <a:xfrm>
            <a:off x="5435600" y="2339909"/>
            <a:ext cx="252154" cy="2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BA980DC-5768-4B35-99D4-13AB67D348B5}"/>
              </a:ext>
            </a:extLst>
          </p:cNvPr>
          <p:cNvSpPr/>
          <p:nvPr/>
        </p:nvSpPr>
        <p:spPr>
          <a:xfrm>
            <a:off x="5435600" y="2897164"/>
            <a:ext cx="252154" cy="2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4D487A1-8001-4C6C-8F72-065C7D1B3023}"/>
              </a:ext>
            </a:extLst>
          </p:cNvPr>
          <p:cNvSpPr/>
          <p:nvPr/>
        </p:nvSpPr>
        <p:spPr>
          <a:xfrm>
            <a:off x="5435600" y="3420019"/>
            <a:ext cx="252154" cy="2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0D962B5-428C-406B-BFFB-75AB22CA6789}"/>
              </a:ext>
            </a:extLst>
          </p:cNvPr>
          <p:cNvSpPr/>
          <p:nvPr/>
        </p:nvSpPr>
        <p:spPr>
          <a:xfrm>
            <a:off x="934411" y="3095660"/>
            <a:ext cx="252154" cy="2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17B6BF6-7FB0-42D3-9357-AB9C3745EAED}"/>
              </a:ext>
            </a:extLst>
          </p:cNvPr>
          <p:cNvSpPr/>
          <p:nvPr/>
        </p:nvSpPr>
        <p:spPr>
          <a:xfrm>
            <a:off x="1477306" y="3380800"/>
            <a:ext cx="252154" cy="267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1405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0.52279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13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0.28594 -0.002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97" y="-1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05312 -0.0009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33333E-6 L 0.09388 -3.33333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3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11022E-16 L 0.05313 -0.0009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6" grpId="1" animBg="1"/>
      <p:bldP spid="47" grpId="0" animBg="1"/>
      <p:bldP spid="47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Clay + Coagulant nanoparticle density (clay dominates)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63" y="1911206"/>
            <a:ext cx="6848072" cy="4312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59" y="2666444"/>
            <a:ext cx="8308352" cy="43126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0" y="3557075"/>
            <a:ext cx="8412657" cy="43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5576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Clay + Coagulant nanoparticle density (clay dominates)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39966"/>
            <a:ext cx="2200448" cy="8504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65" y="1985024"/>
            <a:ext cx="4636872" cy="25840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66" y="3149379"/>
            <a:ext cx="6288426" cy="8946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66" y="4568238"/>
            <a:ext cx="5423892" cy="8946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66" y="5762447"/>
            <a:ext cx="5423892" cy="8946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847692" y="4641614"/>
            <a:ext cx="4785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Subtract water density from both sides to get buoyant density</a:t>
            </a:r>
          </a:p>
        </p:txBody>
      </p:sp>
    </p:spTree>
    <p:extLst>
      <p:ext uri="{BB962C8B-B14F-4D97-AF65-F5344CB8AC3E}">
        <p14:creationId xmlns:p14="http://schemas.microsoft.com/office/powerpoint/2010/main" val="3071989490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Clay + Coagulant nanoparticle density (clay dominates)</a:t>
            </a:r>
          </a:p>
        </p:txBody>
      </p:sp>
      <p:pic>
        <p:nvPicPr>
          <p:cNvPr id="11" name="Pictur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2" y="1608347"/>
            <a:ext cx="5464011" cy="8946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00" y="2409160"/>
            <a:ext cx="3091061" cy="6057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00" y="1608347"/>
            <a:ext cx="2302753" cy="6057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34" y="4442181"/>
            <a:ext cx="3118217" cy="9336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140AAF-9DB4-481B-BD0C-3E797441024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2" y="6193619"/>
            <a:ext cx="5248000" cy="66438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1" y="2882947"/>
            <a:ext cx="5535247" cy="8970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34" y="3114208"/>
            <a:ext cx="3682801" cy="116340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034" y="5465991"/>
            <a:ext cx="4828157" cy="116340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51" y="4394294"/>
            <a:ext cx="5535248" cy="89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127858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as coagulant dose increases?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Coagulant nanoparticle aggregation begins</a:t>
            </a:r>
          </a:p>
          <a:p>
            <a:r>
              <a:rPr lang="en-US" dirty="0"/>
              <a:t>Collisions between nanoparticles and other particles and other nanoparticles are driven by diffusion</a:t>
            </a:r>
          </a:p>
          <a:p>
            <a:r>
              <a:rPr lang="en-US" dirty="0"/>
              <a:t>Perhaps the probability of a collision with clay or an other nanoparticle is based on the total surface area of the different types of particles</a:t>
            </a:r>
          </a:p>
          <a:p>
            <a:r>
              <a:rPr lang="en-US" dirty="0"/>
              <a:t>Perhaps assume that surface area is conservative even as the particles aggregate?</a:t>
            </a:r>
          </a:p>
        </p:txBody>
      </p:sp>
    </p:spTree>
    <p:extLst>
      <p:ext uri="{BB962C8B-B14F-4D97-AF65-F5344CB8AC3E}">
        <p14:creationId xmlns:p14="http://schemas.microsoft.com/office/powerpoint/2010/main" val="253224284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Floc Density Hypotheses (fluffy flocs)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Coagulant nanoparticles partially cover clay: core particle is clay with partial coverage by nanoparticles up to 50% coverage</a:t>
            </a:r>
          </a:p>
          <a:p>
            <a:pPr lvl="1"/>
            <a:r>
              <a:rPr lang="en-US" dirty="0"/>
              <a:t>core particle is clay coated with some coagulant nanoparticles</a:t>
            </a:r>
          </a:p>
          <a:p>
            <a:pPr lvl="1"/>
            <a:r>
              <a:rPr lang="en-US" dirty="0"/>
              <a:t>density must account for clay, coagulant nanoparticles, and water</a:t>
            </a:r>
          </a:p>
          <a:p>
            <a:r>
              <a:rPr lang="en-US" dirty="0"/>
              <a:t>Coagulant nanoparticles flocculate to same size as clay and then combine with clay (same size particles can collide): </a:t>
            </a:r>
          </a:p>
          <a:p>
            <a:pPr lvl="1"/>
            <a:r>
              <a:rPr lang="en-US" dirty="0"/>
              <a:t>core particle is part of a clay particle and part of a coagulant aggregate that is then coated with some coagulant nanoparticles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4134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Energy Dissipation Rate? (see </a:t>
            </a:r>
            <a:r>
              <a:rPr lang="en-US" dirty="0">
                <a:hlinkClick r:id="rId4"/>
              </a:rPr>
              <a:t>AguaClara textbook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 loss is the result of dissipation of mechanical energy through viscosity to heat</a:t>
            </a:r>
          </a:p>
          <a:p>
            <a:r>
              <a:rPr lang="en-US" dirty="0"/>
              <a:t>Lost mechanical energy must be dissipated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Pipe wall shear creates a constant energy dissipation rate in the direction of flow when averaged across the pipe</a:t>
            </a:r>
          </a:p>
          <a:p>
            <a:r>
              <a:rPr lang="en-US" dirty="0"/>
              <a:t>Expansions (jets) create energy dissipation that decreases rapidly with distance downstream 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65" y="3324401"/>
            <a:ext cx="1314481" cy="5194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27019" y="3181097"/>
            <a:ext cx="35125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Where </a:t>
            </a:r>
            <a:r>
              <a:rPr lang="en-US" sz="2000" dirty="0">
                <a:latin typeface="Symbol" panose="05050102010706020507" pitchFamily="18" charset="2"/>
              </a:rPr>
              <a:t>q</a:t>
            </a:r>
            <a:r>
              <a:rPr lang="en-US" sz="2000" dirty="0">
                <a:latin typeface="+mn-lt"/>
              </a:rPr>
              <a:t> is the time over which the energy is dissipated</a:t>
            </a:r>
          </a:p>
        </p:txBody>
      </p:sp>
      <p:pic>
        <p:nvPicPr>
          <p:cNvPr id="8" name="Picture 7" descr="\documentclass{article}&#10;\usepackage{amsmath}&#10;\pagestyle{empty}&#10;\begin{document}&#10;&#10;$gh_{\rm{L}} = \bar\varepsilon \theta$&#10;&#10;&#10;\end{document}" title="IguanaTex Bitmap Display">
            <a:extLst>
              <a:ext uri="{FF2B5EF4-FFF2-40B4-BE49-F238E27FC236}">
                <a16:creationId xmlns:a16="http://schemas.microsoft.com/office/drawing/2014/main" id="{1E837106-A9A5-4CCE-A033-2AE96B86DB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80" y="3429000"/>
            <a:ext cx="1570133" cy="36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3136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Units of the Energy Dissipation Rate</a:t>
            </a:r>
          </a:p>
        </p:txBody>
      </p:sp>
      <p:sp>
        <p:nvSpPr>
          <p:cNvPr id="520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turbulent eddies cause stretching and thinning of concentration gradients and “shuffle” packets of fluid </a:t>
            </a:r>
          </a:p>
          <a:p>
            <a:r>
              <a:rPr lang="en-US" dirty="0"/>
              <a:t>The intensity of the turbulence can be characterized by the rate at which mechanical energy is being lost to thermal energy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91D575-D9ED-4644-9A97-1193A01F7FA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28" y="4372781"/>
            <a:ext cx="7068883" cy="67995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C57D-238D-4BF0-BF87-F0F33F2A6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dissipation rate and fluid deformation are linked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4379D-10F4-4875-A353-64DA9D20D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15255"/>
            <a:ext cx="11305308" cy="2310908"/>
          </a:xfrm>
        </p:spPr>
        <p:txBody>
          <a:bodyPr/>
          <a:lstStyle/>
          <a:p>
            <a:r>
              <a:rPr lang="en-US" dirty="0"/>
              <a:t>If energy dissipation rate is held constant and the temperature decreases, what happens to the velocity gradient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Increases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Decreases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Stays the same</a:t>
            </a:r>
          </a:p>
        </p:txBody>
      </p:sp>
      <p:pic>
        <p:nvPicPr>
          <p:cNvPr id="7" name="Picture 6" descr="\documentclass{article}&#10;\usepackage{amsmath}&#10;\pagestyle{empty}&#10;\begin{document}&#10;&#10;$$\varepsilon = \frac{P}{m} = \frac{\tau A v}{\rho H A} = \frac{\nu \rho G v}{\rho H} = \nu G^2$$&#10;&#10;&#10;\end{document}" title="IguanaTex Bitmap Display">
            <a:hlinkClick r:id="rId5"/>
            <a:extLst>
              <a:ext uri="{FF2B5EF4-FFF2-40B4-BE49-F238E27FC236}">
                <a16:creationId xmlns:a16="http://schemas.microsoft.com/office/drawing/2014/main" id="{94CE08B3-B876-4467-9FE2-302C8FCC8D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94" y="1757855"/>
            <a:ext cx="3449905" cy="580572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$G_{CS} = \sqrt{\frac{\bar\varepsilon}{\nu}}$$&#10;&#10;\end{document}" title="IguanaTex Bitmap Display">
            <a:hlinkClick r:id="rId7"/>
            <a:extLst>
              <a:ext uri="{FF2B5EF4-FFF2-40B4-BE49-F238E27FC236}">
                <a16:creationId xmlns:a16="http://schemas.microsoft.com/office/drawing/2014/main" id="{409B5EBF-3C09-4425-80C3-1B8BBFF6729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94" y="2663231"/>
            <a:ext cx="1283048" cy="60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968F29-44C8-4481-94DC-0905CCC9E742}"/>
              </a:ext>
            </a:extLst>
          </p:cNvPr>
          <p:cNvSpPr txBox="1"/>
          <p:nvPr/>
        </p:nvSpPr>
        <p:spPr>
          <a:xfrm>
            <a:off x="4619296" y="1696404"/>
            <a:ext cx="732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a reactor with uniform energy dissipation rate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155371-8D67-48ED-85BA-423913B4BC2E}"/>
              </a:ext>
            </a:extLst>
          </p:cNvPr>
          <p:cNvSpPr txBox="1"/>
          <p:nvPr/>
        </p:nvSpPr>
        <p:spPr>
          <a:xfrm>
            <a:off x="4619296" y="2553621"/>
            <a:ext cx="73227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Camp Stein definition for a reactor with spatially varying energy dissipation rate</a:t>
            </a:r>
          </a:p>
        </p:txBody>
      </p:sp>
    </p:spTree>
    <p:extLst>
      <p:ext uri="{BB962C8B-B14F-4D97-AF65-F5344CB8AC3E}">
        <p14:creationId xmlns:p14="http://schemas.microsoft.com/office/powerpoint/2010/main" val="48206062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842.52"/>
  <p:tag name="LATEXADDIN" val="\documentclass{article}&#10;\usepackage{amsmath}&#10;\usepackage{xcolor}&#10;\pagestyle{empty}&#10;\begin{document}&#10;&#10;&#10;$$pC^\ast = \frac{3}{2}\log \left( \frac{2}{3} \pi k&#10;\textcolor{blue}{&#10;   \frac{d_{Clay}^2}{\Lambda_0^2}&#10;}&#10;\textcolor{green}{&#10;   \bar Gt&#10;}&#10;\textcolor{red}{ &#10;   \alpha &#10;}&#10;+ 1 \right) $$&#10;&#10;&#10;\end{document}"/>
  <p:tag name="IGUANATEXSIZE" val="24"/>
  <p:tag name="IGUANATEXCURSOR" val="2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51.00709"/>
  <p:tag name="LATEXADDIN" val="\documentclass{article}&#10;\usepackage{amsmath}&#10;\pagestyle{empty}&#10;\begin{document}&#10;$  \delta $&#10;&#10;&#10;\end{document}"/>
  <p:tag name="IGUANATEXSIZE" val="24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13.3858"/>
  <p:tag name="LATEXADDIN" val="\documentclass{article}&#10;\usepackage{amsmath}&#10;\pagestyle{empty}&#10;\begin{document}&#10;&#10;&#10;$$dN_c = \pi \frac{d_P^2}{\Lambda^2} G \alpha dt$$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13.3858"/>
  <p:tag name="LATEXADDIN" val="\documentclass{article}&#10;\usepackage{amsmath}&#10;\pagestyle{empty}&#10;\begin{document}&#10;&#10;$$dN_c = \pi \frac{d_P^3}{\Lambda^3} G \alpha dt$$&#10;&#10;&#10;\end{document}"/>
  <p:tag name="IGUANATEXSIZE" val="20"/>
  <p:tag name="IGUANATEXCURSOR" val="1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59.6925"/>
  <p:tag name="LATEXADDIN" val="\documentclass{article}&#10;\usepackage{amsmath}&#10;\pagestyle{empty}&#10;\begin{document}&#10;&#10;$$v_r \approx \Lambda \bar G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496.438"/>
  <p:tag name="LATEXADDIN" val="\documentclass{article}&#10;\usepackage{amsmath}&#10;\pagestyle{empty}&#10;\begin{document}&#10;&#10;&#10;$$v_r \approx d_p \bar G$$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13.3858"/>
  <p:tag name="LATEXADDIN" val="\documentclass{article}&#10;\usepackage{amsmath}&#10;\pagestyle{empty}&#10;\begin{document}&#10;&#10;&#10;$$dN_c = \pi \frac{d_P^2}{\Lambda^2} G \alpha dt$$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4769"/>
  <p:tag name="ORIGINALWIDTH" val="1041.62"/>
  <p:tag name="LATEXADDIN" val="\documentclass{article}&#10;\usepackage{amsmath}&#10;\pagestyle{empty}&#10;\begin{document}&#10;&#10;$$dN_c = \pi d_P^2 n_P^\frac{2}{3} \bar G \alpha dt$$&#10;&#10;&#10;\end{document}"/>
  <p:tag name="IGUANATEXSIZE" val="20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913.3858"/>
  <p:tag name="LATEXADDIN" val="\documentclass{article}&#10;\usepackage{amsmath}&#10;\pagestyle{empty}&#10;\begin{document}&#10;&#10;$$dN_c = \pi \frac{d_P^3}{\Lambda^3} G \alpha dt$$&#10;&#10;&#10;\end{document}"/>
  <p:tag name="IGUANATEXSIZE" val="20"/>
  <p:tag name="IGUANATEXCURSOR" val="1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041.62"/>
  <p:tag name="LATEXADDIN" val="\documentclass{article}&#10;\usepackage{amsmath}&#10;\pagestyle{empty}&#10;\begin{document}&#10;&#10;$$dN_c = \pi d_P^3 n_P \bar G \alpha dt$$&#10;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4769"/>
  <p:tag name="ORIGINALWIDTH" val="1031.121"/>
  <p:tag name="LATEXADDIN" val="\documentclass{article}&#10;\usepackage{amsmath}&#10;\pagestyle{empty}&#10;\begin{document}&#10;&#10;&#10;$$dN_c = \pi d_T^2n_T^\frac{1}{3} G \Gamma dt$$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716.9104"/>
  <p:tag name="LATEXADDIN" val="\documentclass{article}&#10;\usepackage{amsmath}&#10;\pagestyle{empty}&#10;\begin{document}&#10;&#10;$$\frac{dn_P}{dN_c} =  - k n_P$$&#10;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0126"/>
  <p:tag name="ORIGINALWIDTH" val="51.00709"/>
  <p:tag name="LATEXADDIN" val="\documentclass{article}&#10;\usepackage{amsmath}&#10;\pagestyle{empty}&#10;\begin{document}&#10;$  \delta $&#10;&#10;&#10;\end{document}"/>
  <p:tag name="IGUANATEXSIZE" val="24"/>
  <p:tag name="IGUANATEXCURSOR" val="89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168.354"/>
  <p:tag name="LATEXADDIN" val="\documentclass{article}&#10;\usepackage{amsmath}&#10;\pagestyle{empty}&#10;\begin{document}&#10;&#10;$$\frac{dn_P}{- kn_P} = \pi d_P^2 n_P^\frac{2}{3} \bar G \alpha dt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168.354"/>
  <p:tag name="LATEXADDIN" val="\documentclass{article}&#10;\usepackage{amsmath}&#10;\pagestyle{empty}&#10;\begin{document}&#10;&#10;$$\frac{dn_P}{- kn_P} = \pi d_P^3 n_P \bar G \alpha dt$$&#10;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2156"/>
  <p:tag name="ORIGINALWIDTH" val="705.6618"/>
  <p:tag name="LATEXADDIN" val="\documentclass{article}&#10;\usepackage{amsmath}&#10;\pagestyle{empty}&#10;\begin{document}&#10;&#10;$$\frac{dn_S}{dN_c} =  - k n_T$$&#10;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4769"/>
  <p:tag name="ORIGINALWIDTH" val="1346.082"/>
  <p:tag name="LATEXADDIN" val="\documentclass{article}&#10;\usepackage{amsmath}&#10;\pagestyle{empty}&#10;\begin{document}&#10;&#10;&#10;$$dn_S =  - k n_T \pi d_T^2 n_T^\frac{2}{3} G \Gamma dt$$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59.6925"/>
  <p:tag name="LATEXADDIN" val="\documentclass{article}&#10;\usepackage{amsmath}&#10;\pagestyle{empty}&#10;\begin{document}&#10;&#10;$$v_r \approx \Lambda \bar G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496.438"/>
  <p:tag name="LATEXADDIN" val="\documentclass{article}&#10;\usepackage{amsmath}&#10;\pagestyle{empty}&#10;\begin{document}&#10;&#10;&#10;$$v_r \approx d_p \bar G$$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{\frac{1}{3}}}$$&#10;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168.354"/>
  <p:tag name="LATEXADDIN" val="\documentclass{article}&#10;\usepackage{amsmath}&#10;\pagestyle{empty}&#10;\begin{document}&#10;&#10;$$\frac{dn_P}{- kn_P} = \pi d_P^2 n_P^\frac{2}{3} \bar G \alpha dt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4.4657"/>
  <p:tag name="ORIGINALWIDTH" val="1168.354"/>
  <p:tag name="LATEXADDIN" val="\documentclass{article}&#10;\usepackage{amsmath}&#10;\pagestyle{empty}&#10;\begin{document}&#10;&#10;$$\frac{dn_P}{- kn_P} = \pi d_P^3 n_P \bar G \alpha dt$$&#10;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59.6925"/>
  <p:tag name="LATEXADDIN" val="\documentclass{article}&#10;\usepackage{amsmath}&#10;\pagestyle{empty}&#10;\begin{document}&#10;&#10;$$v_r \approx \Lambda \bar G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1611.548"/>
  <p:tag name="LATEXADDIN" val="\documentclass{article}&#10;\usepackage{amsmath}&#10;\pagestyle{empty}&#10;\begin{document}&#10;&#10;$$\log (1,000,000,000) = n \log(2)$$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496.438"/>
  <p:tag name="LATEXADDIN" val="\documentclass{article}&#10;\usepackage{amsmath}&#10;\pagestyle{empty}&#10;\begin{document}&#10;&#10;&#10;$$v_r \approx d_p \bar G$$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761.9047"/>
  <p:tag name="LATEXADDIN" val="\documentclass{article}&#10;\usepackage{amsmath}&#10;\pagestyle{empty}&#10;\begin{document}&#10;&#10;&#10;$$n_P = \frac{6}{\pi d_P^3} \frac{C_P}{\rho_P}$$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4.192"/>
  <p:tag name="ORIGINALWIDTH" val="1673.791"/>
  <p:tag name="LATEXADDIN" val="\documentclass{article}&#10;\usepackage{amsmath}&#10;\pagestyle{empty}&#10;\begin{document}&#10;&#10;&#10;$$\int \limits_{n_{P_0}}^{n_P} n_P^{- \frac{5}{3}} dn_P  = - k \pi d_P^2 \bar G \alpha &#10;\int \limits_0^t dt $$&#10;&#10;\end{document}"/>
  <p:tag name="IGUANATEXSIZE" val="20"/>
  <p:tag name="IGUANATEXCURSOR" val="11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4.192"/>
  <p:tag name="ORIGINALWIDTH" val="1651.294"/>
  <p:tag name="LATEXADDIN" val="\documentclass{article}&#10;\usepackage{amsmath}&#10;\pagestyle{empty}&#10;\begin{document}&#10;&#10;$$\int \limits_{n_{P_0}}^{n_P} n_P^{- 2} dn_P &#10;= - \pi k d_P^3 \bar G \alpha \int \limits_0^t dt $$&#10;&#10;&#10;\end{document}"/>
  <p:tag name="IGUANATEXSIZE" val="20"/>
  <p:tag name="IGUANATEXCURSOR" val="1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735.283"/>
  <p:tag name="LATEXADDIN" val="\documentclass{article}&#10;\usepackage{amsmath}&#10;\pagestyle{empty}&#10;\begin{document}&#10;&#10;&#10;$$- \frac{3}{2} \left( n_P^{- \frac{2}{3}} - n_{P_0}^{ - \frac{2}{3}} \right) =  - k \pi d_P^2 \bar Gt \alpha$$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.7143"/>
  <p:tag name="ORIGINALWIDTH" val="1223.097"/>
  <p:tag name="LATEXADDIN" val="\documentclass{article}&#10;\usepackage{amsmath}&#10;\pagestyle{empty}&#10;\begin{document}&#10;&#10;&#10;$$\frac{1}{n_P} - \frac{1}{n_{P_0}} = \pi k d_P^3 \bar Gt \alpha$$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509.936"/>
  <p:tag name="LATEXADDIN" val="\documentclass{article}&#10;\usepackage{amsmath}&#10;\pagestyle{empty}&#10;\begin{document}&#10;&#10;$$pC^* = p \left( \frac{n_P}{n_{P_0}} \right) = \frac{3}{2} \log \left( \frac{2}{3} \pi k d_P^2 n_{P_0}^\frac{2}{3} \bar Gt \alpha + 1 \right)$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242.22"/>
  <p:tag name="LATEXADDIN" val="\documentclass{article}&#10;\usepackage{amsmath}&#10;\pagestyle{empty}&#10;\begin{document}&#10;&#10;$$pC^* = p \left( \frac{n_P}{n_{P_0}} \right) = \log \left( \pi k d_P^3 n_{P_0} \bar Gt \alpha  + 1 \right)$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322.085"/>
  <p:tag name="LATEXADDIN" val="\documentclass{article}&#10;\usepackage{amsmath}&#10;\pagestyle{empty}&#10;\begin{document}&#10;&#10;$$\frac{3}{2} \left( \Lambda^2 - \Lambda_0^2 \right) = k \pi d_P^2 Gt \Gamma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1546.307"/>
  <p:tag name="LATEXADDIN" val="\documentclass{article}&#10;\usepackage{amsmath}&#10;\pagestyle{empty}&#10;\begin{document}&#10;&#10;$$1 = k \frac{2\pi}{3} \left( \frac{6}{\pi} \right)^\frac{2}{3} Gt \Gamma \left( \frac{C_P}{\rho_P} \right)^\frac{2}{3}$$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2133"/>
  <p:tag name="ORIGINALWIDTH" val="1298.838"/>
  <p:tag name="LATEXADDIN" val="\documentclass{article}&#10;\usepackage{amsmath}&#10;\pagestyle{empty}&#10;\begin{document}&#10;&#10;$$n = \frac{\log(1,000,000,000)}{\log(2)}$$&#10;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883.015"/>
  <p:tag name="LATEXADDIN" val="\documentclass{article}&#10;\usepackage{amsmath}&#10;\pagestyle{empty}&#10;\begin{document}&#10;&#10;$$pC^* = \frac{3}{2} \log \left( \frac{2}{3} 6^\frac{2}{3} \pi ^\frac{1}{3} k \phi_0^\frac{2}{3} Gt \Gamma + 1 \right)$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4769"/>
  <p:tag name="ORIGINALWIDTH" val="1346.082"/>
  <p:tag name="LATEXADDIN" val="\documentclass{article}&#10;\usepackage{amsmath}&#10;\pagestyle{empty}&#10;\begin{document}&#10;&#10;&#10;$$dn_S =  - k n_T \pi d_T^2 n_T^\frac{2}{3} G \Gamma dt$$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6.4417"/>
  <p:tag name="ORIGINALWIDTH" val="1644.544"/>
  <p:tag name="LATEXADDIN" val="\documentclass{article}&#10;\usepackage{amsmath}&#10;\pagestyle{empty}&#10;\begin{document}&#10;&#10;$$\int \limits_{n_{S_{in}}}^{n_{S_{out}}} dn_S  &#10;= - k \pi d_T^2 n_T^\frac{5}{3}  G \Gamma \int \limits_0^t dt$$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4.4769"/>
  <p:tag name="ORIGINALWIDTH" val="1487.064"/>
  <p:tag name="LATEXADDIN" val="\documentclass{article}&#10;\usepackage{amsmath}&#10;\pagestyle{empty}&#10;\begin{document}&#10;&#10;$$n_{S_{out}} = n_{S_{in}} - k \pi d_T^2 n_T^\frac{5}{3} Gt \Gamma$$&#10;&#10;&#10;\end{document}"/>
  <p:tag name="IGUANATEXSIZE" val="20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4.7169"/>
  <p:tag name="ORIGINALWIDTH" val="1598.05"/>
  <p:tag name="LATEXADDIN" val="\documentclass{article}&#10;\usepackage{amsmath}&#10;\pagestyle{empty}&#10;\begin{document}&#10;&#10;$$\frac{n_{S_{out}}}{n_{S_{in}}} = 1 - \frac{n_T}{n_{S_{in}}} k \pi d_T^2 n_T^\frac{2}{3} Gt \Gamma$$&#10;&#10;&#10;\end{document}"/>
  <p:tag name="IGUANATEXSIZE" val="20"/>
  <p:tag name="IGUANATEXCURSOR" val="18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747.6566"/>
  <p:tag name="LATEXADDIN" val="\documentclass{article}&#10;\usepackage{amsmath}&#10;\pagestyle{empty}&#10;\begin{document}&#10;&#10;$$n_T = \frac{6}{\pi d_T^3} \frac{C_T}{\rho_T}$$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2188.976"/>
  <p:tag name="LATEXADDIN" val="\documentclass{article}&#10;\usepackage{amsmath}&#10;\pagestyle{empty}&#10;\begin{document}&#10;&#10;$$\frac{n_{S_{out}}}{n_{S_{in}}} = 1 - \frac{n_T}{n_{S_{in}}} k \pi \left( \frac{6}{\pi} \right)^\frac{2}{3} \left( \frac{C_T}{\rho_T} \right)^\frac{2}{3} Gt \Gamma$$&#10;&#10;&#10;\end{document}"/>
  <p:tag name="IGUANATEXSIZE" val="20"/>
  <p:tag name="IGUANATEXCURSOR" val="2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2.9696"/>
  <p:tag name="ORIGINALWIDTH" val="1283.839"/>
  <p:tag name="LATEXADDIN" val="\documentclass{article}&#10;\usepackage{amsmath}&#10;\pagestyle{empty}&#10;\begin{document}&#10;&#10;&#10;$$\frac{n_{P_0}}{n_P} = \pi k d_P^3 n_{P_0} G \Gamma t + 1$$&#10;&#10;\end{document}"/>
  <p:tag name="IGUANATEXSIZE" val="20"/>
  <p:tag name="IGUANATEXCURSOR" val="14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8.7139"/>
  <p:tag name="ORIGINALWIDTH" val="728.159"/>
  <p:tag name="LATEXADDIN" val="\documentclass{article}&#10;\usepackage{amsmath}&#10;\pagestyle{empty}&#10;\begin{document}&#10;&#10;&#10;$$n_{P_0} = \frac{6}{\pi d_P^3} \phi_0$$&#10;&#10;\end{document}"/>
  <p:tag name="IGUANATEXSIZE" val="20"/>
  <p:tag name="IGUANATEXCURSOR" val="12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4.6306"/>
  <p:tag name="ORIGINALWIDTH" val="1987.252"/>
  <p:tag name="LATEXADDIN" val="\documentclass{article}&#10;\usepackage{amsmath}&#10;\pagestyle{empty}&#10;\begin{document}&#10;&#10;&#10;$$\begin{array}{l}&#10;\left[ \frac{\left[ {\rm{\bar G}}\left( d_{P1} + d_{P2} \right) \right]_{Max}} {V_C} \right]^n&#10;\\ \\&#10;\Delta V_{Surfac{e_{Max}}} = \left[ {\rm{\bar G}} \left( d_{P1} + d_{P2} \right) \right]_{Max}&#10;\\ \\&#10;\alpha = \frac{\Delta V_{Surfac{e_{Max}}}} {\rm{\bar G} D_c}&#10;\end{array}$$&#10;&#10;\end{document}"/>
  <p:tag name="IGUANATEXSIZE" val="20"/>
  <p:tag name="IGUANATEXCURSOR" val="3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791.1511"/>
  <p:tag name="LATEXADDIN" val="\documentclass{article}&#10;\usepackage{amsmath}&#10;\pagestyle{empty}&#10;\begin{document}&#10;&#10;$$d = d_0 i^\frac{1}{D_{Fractal}}$$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3.2171"/>
  <p:tag name="ORIGINALWIDTH" val="319.4601"/>
  <p:tag name="LATEXADDIN" val="\documentclass{article}&#10;\usepackage{amsmath}&#10;\pagestyle{empty}&#10;\begin{document}&#10;&#10;&#10;$$\frac{G_{Max}}{\rm{\bar G}}$$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97.1879"/>
  <p:tag name="LATEXADDIN" val="\documentclass{article}&#10;\usepackage{amsmath}&#10;\pagestyle{empty}&#10;\begin{document}&#10;&#10;$$\bf{  v_r \approx \Lambda \bar G  }$$&#10;&#10;&#10;\end{document}"/>
  <p:tag name="IGUANATEXSIZE" val="20"/>
  <p:tag name="IGUANATEXCURSOR" val="11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1.7323"/>
  <p:tag name="ORIGINALWIDTH" val="545.9318"/>
  <p:tag name="LATEXADDIN" val="\documentclass{article}&#10;\usepackage{amsmath}&#10;\pagestyle{empty}&#10;\begin{document}&#10;&#10;&#10;$$\bf{  v_r \approx d_p \bar G  }$$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854.518"/>
  <p:tag name="LATEXADDIN" val="\documentclass{article}&#10;\usepackage{amsmath}&#10;\pagestyle{empty}&#10;\begin{document}&#10;&#10;$$pC^* = \frac{3}{2} \log \left( \frac{2}{3} \pi k d_P^2 n_{P_0}^\frac{2}{3} \bar Gt \alpha + 1 \right)$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.4807"/>
  <p:tag name="ORIGINALWIDTH" val="1586.802"/>
  <p:tag name="LATEXADDIN" val="\documentclass{article}&#10;\usepackage{amsmath}&#10;\pagestyle{empty}&#10;\begin{document}&#10;&#10;$$pC^* = \log \left( \pi k d_P^3 n_{P_0} \bar Gt \alpha  + 1 \right)$$&#10;&#10;&#10;\end{document}"/>
  <p:tag name="IGUANATEXSIZE" val="20"/>
  <p:tag name="IGUANATEXCURSOR" val="8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1487.064"/>
  <p:tag name="LATEXADDIN" val="\documentclass{article}&#10;\usepackage{amsmath}&#10;\usepackage{xcolor}&#10;\pagestyle{empty}&#10;\begin{document}&#10;&#10;$$pC^\ast = \log \left( \pi k &#10;\textcolor{blue}{&#10;   \frac{d_P^3}{\Lambda_0^3} &#10;}&#10;\textcolor{red}{&#10;   \bar Gt &#10;}&#10;\textcolor{green}{&#10;   \alpha &#10;}&#10;+ 1 \right)$$&#10;&#10;&#10;\end{document}"/>
  <p:tag name="IGUANATEXSIZE" val="2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\frac{1}{3}}$$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1041.62"/>
  <p:tag name="LATEXADDIN" val="\documentclass{article}&#10;\usepackage{amsmath}&#10;\usepackage{xcolor}&#10;\pagestyle{empty}&#10;\begin{document}&#10;&#10;$$pC^* = f \left( &#10;\textcolor{blue}{&#10;   \frac{d_P^2}{\Lambda_0^2}&#10;}&#10;\textcolor{red}{&#10;   \bar Gt&#10;}&#10;\textcolor{green}{ &#10;   \alpha &#10;}&#10;\right)$$&#10;&#10;&#10;\end{document}"/>
  <p:tag name="IGUANATEXSIZE" val="20"/>
  <p:tag name="IGUANATEXCURSOR" val="2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1041.62"/>
  <p:tag name="LATEXADDIN" val="\documentclass{article}&#10;\usepackage{amsmath}&#10;\usepackage{xcolor}&#10;\pagestyle{empty}&#10;\begin{document}&#10;&#10;$$pC^* = f \left( &#10;\textcolor{blue}{&#10;   \frac{d_P^3}{\Lambda_0^3} &#10;}&#10;\textcolor{red}{&#10;   \bar Gt &#10;}&#10;\textcolor{green}{&#10;   \alpha &#10;}&#10;\right)$$&#10;&#10;&#10;\end{document}"/>
  <p:tag name="IGUANATEXSIZE" val="20"/>
  <p:tag name="IGUANATEXCURSOR" val="1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380.9524"/>
  <p:tag name="LATEXADDIN" val="\documentclass{article}&#10;\usepackage{amsmath}&#10;\usepackage{xcolor}&#10;\pagestyle{empty}&#10;\begin{document}&#10;&#10;$$&#10;\textcolor{blue}{&#10;   \frac{d_P^3}{\Lambda_0^3} &#10;}&#10;\textcolor{red}{&#10;   \bar Gt &#10;}&#10;\textcolor{green}{&#10;   \alpha &#10;}&#10;$$&#10;&#10;&#10;\end{document}"/>
  <p:tag name="IGUANATEXSIZE" val="20"/>
  <p:tag name="IGUANATEXCURSOR" val="17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838.3952"/>
  <p:tag name="LATEXADDIN" val="\documentclass{article}&#10;\usepackage{amsmath}&#10;\pagestyle{empty}&#10;\begin{document}&#10;&#10;&#10;$$\rlap{--} V = \rlap{--} V_0 i^\frac{3}{D_{Fractal}}$$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380.9524"/>
  <p:tag name="LATEXADDIN" val="\documentclass{article}&#10;\usepackage{amsmath}&#10;\usepackage{xcolor}&#10;\pagestyle{empty}&#10;\begin{document}&#10;&#10;$$&#10;\textcolor{blue}{&#10;   \frac{d_P^2}{\Lambda_0^2}&#10;}&#10;\textcolor{red}{&#10;   \bar Gt&#10;}&#10;\textcolor{green}{ &#10;   \alpha &#10;}&#10;$$&#10;&#10;&#10;\end{document}"/>
  <p:tag name="IGUANATEXSIZE" val="20"/>
  <p:tag name="IGUANATEXCURSOR" val="19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1691.039"/>
  <p:tag name="LATEXADDIN" val="\documentclass{article}&#10;\usepackage{amsmath}&#10;\usepackage{xcolor}&#10;\pagestyle{empty}&#10;\begin{document}&#10;&#10;&#10;$$pC^\ast = \frac{3}{2}\log \left( \frac{2}{3} \pi k&#10;\textcolor{blue}{&#10;   \frac{d_P^2}{\Lambda_0^2}&#10;}&#10;\textcolor{red}{&#10;   \bar Gt&#10;}&#10;\textcolor{green}{ &#10;   \alpha &#10;}&#10;+ 1 \right) $$&#10;&#10;&#10;\end{document}"/>
  <p:tag name="IGUANATEXSIZE" val="24"/>
  <p:tag name="IGUANATEXCURSOR" val="2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521.9348"/>
  <p:tag name="LATEXADDIN" val="\documentclass{article}&#10;\usepackage{amsmath}&#10;\pagestyle{empty}&#10;\begin{document}&#10;&#10;$$\bar{v_r} \approx \bar{d_P} \bar G$$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60.4424"/>
  <p:tag name="LATEXADDIN" val="\documentclass{article}&#10;\usepackage{amsmath}&#10;\pagestyle{empty}&#10;\begin{document}&#10;&#10;&#10;$$\bar{v_r} \approx \bar{\Lambda} \bar G$$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9843"/>
  <p:tag name="ORIGINALWIDTH" val="521.9348"/>
  <p:tag name="LATEXADDIN" val="\documentclass{article}&#10;\usepackage{amsmath}&#10;\pagestyle{empty}&#10;\begin{document}&#10;&#10;$$\bar{v_r} \approx \bar{d_P} \bar G$$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496.438"/>
  <p:tag name="LATEXADDIN" val="\documentclass{article}&#10;\usepackage{amsmath}&#10;\pagestyle{empty}&#10;\begin{document}&#10;&#10;&#10;$$v_r \approx d_p \bar G$$&#10;&#10;\end{document}"/>
  <p:tag name="IGUANATEXSIZE" val="20"/>
  <p:tag name="IGUANATEXCURSOR" val="1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380.9524"/>
  <p:tag name="LATEXADDIN" val="\documentclass{article}&#10;\usepackage{amsmath}&#10;\usepackage{xcolor}&#10;\pagestyle{empty}&#10;\begin{document}&#10;&#10;$$&#10;\textcolor{blue}{&#10;   \frac{d_P^3}{\Lambda_0^3} &#10;}&#10;\textcolor{red}{&#10;   Gt &#10;}&#10;\textcolor{green}{&#10;   \alpha &#10;}&#10;$$&#10;&#10;&#10;\end{document}"/>
  <p:tag name="IGUANATEXSIZE" val="20"/>
  <p:tag name="IGUANATEXCURSOR" val="2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9719"/>
  <p:tag name="ORIGINALWIDTH" val="989.8762"/>
  <p:tag name="LATEXADDIN" val="\documentclass{article}&#10;\usepackage{amsmath}&#10;\pagestyle{empty}&#10;\begin{document}&#10;&#10;$$d = d_{Clay} n_{Clay}^\frac{1}{D_{Fractal}}$$&#10;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.4716"/>
  <p:tag name="ORIGINALWIDTH" val="1155.605"/>
  <p:tag name="LATEXADDIN" val="\documentclass{article}&#10;\usepackage{amsmath}&#10;\pagestyle{empty}&#10;\begin{document}&#10;&#10;$$\rlap{--}V_{Clay}^{Floc} = n_{Clay} \frac{\pi}{6} d_{Clay}^3  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.4716"/>
  <p:tag name="ORIGINALWIDTH" val="2236.97"/>
  <p:tag name="LATEXADDIN" val="\documentclass{article}&#10;\usepackage{amsmath}&#10;\pagestyle{empty}&#10;\begin{document}&#10;&#10;$$M_{Clay}^{Floc} = \rho_{Clay} \rlap{--}V_{Clay}^{Floc} = n_{Clay}\rho_{Clay}  \frac{\pi}{6} d_{Clay}^3 $$&#10;&#10;&#10;\end{document}"/>
  <p:tag name="IGUANATEXSIZE" val="20"/>
  <p:tag name="IGUANATEXCURSOR" val="13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.4799"/>
  <p:tag name="ORIGINALWIDTH" val="838.3952"/>
  <p:tag name="LATEXADDIN" val="\documentclass{article}&#10;\usepackage{amsmath}&#10;\pagestyle{empty}&#10;\begin{document}&#10;&#10;&#10;$$\rlap{--} V = \rlap{--} V_0 i^\frac{3}{D_{Fractal}}$$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1252.344"/>
  <p:tag name="LATEXADDIN" val="\documentclass{article}&#10;\usepackage{amsmath}&#10;\pagestyle{empty}&#10;\begin{document}&#10;&#10;$$\rlap{--}V_{Total}^{Floc} =  \rlap{--}V_{H_2O}^{Floc} + \rlap{--}V_{Clay}^{Floc}  $$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.9805"/>
  <p:tag name="ORIGINALWIDTH" val="1085.114"/>
  <p:tag name="LATEXADDIN" val="\documentclass{article}&#10;\usepackage{amsmath}&#10;\pagestyle{empty}&#10;\begin{document}&#10;&#10;$$M_{H_2O}^{Floc} = \rho_{H_2O} \rlap{--}V_{H_2O}^{Floc}  $$&#10;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7.9677"/>
  <p:tag name="ORIGINALWIDTH" val="1358.83"/>
  <p:tag name="LATEXADDIN" val="\documentclass{article}&#10;\usepackage{amsmath}&#10;\pagestyle{empty}&#10;\begin{document}&#10;&#10;$$\rlap{--}V_{Total}^{Floc} = \rlap{--} \frac{\pi}{6} d_{Clay}^3 n_{Clay}^\frac{3}{D_{Fractal}} $$&#10;&#10;&#10;\end{document}"/>
  <p:tag name="IGUANATEXSIZE" val="20"/>
  <p:tag name="IGUANATEXCURSOR" val="15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1364.079"/>
  <p:tag name="LATEXADDIN" val="\documentclass{article}&#10;\usepackage{amsmath}&#10;\pagestyle{empty}&#10;\begin{document}&#10;&#10;$$M_{Total}^{Floc} =  M_{H_2O}^{Floc} + M_{Clay}^{Floc}  $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2560.18"/>
  <p:tag name="LATEXADDIN" val="\documentclass{article}&#10;\usepackage{amsmath}&#10;\pagestyle{empty}&#10;\begin{document}&#10;&#10;$$M_{Water}^{Floc} + M_{Clay}^{Floc} = \rho_{Water} \rlap{--}V_{Water}^{Floc} +  \rho_{Clay} \rlap{--}V_{Clay}^{Floc}  $$&#10;&#10;&#10;\end{document}"/>
  <p:tag name="IGUANATEXSIZE" val="20"/>
  <p:tag name="IGUANATEXCURSOR" val="1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3106.112"/>
  <p:tag name="LATEXADDIN" val="\documentclass{article}&#10;\usepackage{amsmath}&#10;\pagestyle{empty}&#10;\begin{document}&#10;&#10;$$M_{Water}^{Floc} + M_{Clay}^{Floc} = \rho_{Water} \left( \rlap{--}V_{Total}^{Floc} - \rlap{--}V_{Clay}^{Floc} \right) +  \rho_{Clay} \rlap{--}V_{Clay}^{Floc}  $$&#10;&#10;&#10;\end{document}"/>
  <p:tag name="IGUANATEXSIZE" val="20"/>
  <p:tag name="IGUANATEXCURSOR" val="1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3145.107"/>
  <p:tag name="LATEXADDIN" val="\documentclass{article}&#10;\usepackage{amsmath}&#10;\pagestyle{empty}&#10;\begin{document}&#10;&#10;$$M_{Water}^{Floc} + M_{Clay}^{Floc} = \rho_{Water}  \rlap{--}V_{Total}^{Floc}  +  \left(\rho_{Clay} - \rho_{Water}\right) \rlap{--}V_{Clay}^{Floc}  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7.9602"/>
  <p:tag name="ORIGINALWIDTH" val="822.6472"/>
  <p:tag name="LATEXADDIN" val="\documentclass{article}&#10;\usepackage{amsmath}&#10;\pagestyle{empty}&#10;\begin{document}&#10;&#10;$$\rho_{Floc} = \frac{M_{Total}^{Floc}}{\rlap{--}V_{Total}^{Floc}} $$&#10;&#10;&#10;\end{document}"/>
  <p:tag name="IGUANATEXSIZE" val="20"/>
  <p:tag name="IGUANATEXCURSOR" val="14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.2298"/>
  <p:tag name="ORIGINALWIDTH" val="2893.138"/>
  <p:tag name="LATEXADDIN" val="\documentclass{article}&#10;\usepackage{amsmath}&#10;\pagestyle{empty}&#10;\begin{document}&#10;&#10;$$M_{H_2O}^{Floc} + M_{Clay}^{Floc} = \rho_{H_2O}  \rlap{--}V_{Total}^{Floc}  +  \left(\rho_{Clay} - \rho_{H_2O}\right) \rlap{--}V_{Clay}^{Floc}  $$&#10;&#10;&#10;\end{document}"/>
  <p:tag name="IGUANATEXSIZE" val="20"/>
  <p:tag name="IGUANATEXCURSOR" val="1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350.956"/>
  <p:tag name="LATEXADDIN" val="\documentclass{article}&#10;\usepackage{amsmath}&#10;\pagestyle{empty}&#10;\begin{document}&#10;&#10;$$\rho_{Floc} = \frac{\rho_{H_2O}  \rlap{--}V_{Total}^{Floc}  +  \left(\rho_{Clay} - \rho_{H_2O}\right) \rlap{--}V_{Clay}^{Floc}}{\rlap{--}V_{Total}^{Floc}} $$&#10;&#10;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582.677"/>
  <p:tag name="LATEXADDIN" val="\documentclass{article}&#10;\usepackage{amsmath}&#10;\pagestyle{empty}&#10;\begin{document}&#10;&#10;$$\rho_{Floc} - \rho_{H_2O} = \left( \rho_{Floc_0} - \rho_{H_2O} \right) \left( \frac{d_0}{d} \right)^{3 - D_{Fractal}}$$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027.746"/>
  <p:tag name="LATEXADDIN" val="\documentclass{article}&#10;\usepackage{amsmath}&#10;\pagestyle{empty}&#10;\begin{document}&#10;&#10;$$\rho_{Floc} - \rho_{H_2O} = \frac{\left(\rho_{Clay} - \rho_{H_2O}\right) \rlap{--}V_{Clay}^{Floc}}{\rlap{--}V_{Total}^{Floc}} 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027.746"/>
  <p:tag name="LATEXADDIN" val="\documentclass{article}&#10;\usepackage{amsmath}&#10;\pagestyle{empty}&#10;\begin{document}&#10;&#10;$$\rho_{Floc} - \rho_{H_2O} = \frac{\left(\rho_{Clay} - \rho_{H_2O}\right) \rlap{--}V_{Clay}^{Floc}}{\rlap{--}V_{Total}^{Floc}} $$&#10;&#10;&#10;\end{document}"/>
  <p:tag name="IGUANATEXSIZE" val="20"/>
  <p:tag name="IGUANATEXCURSOR" val="14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4.4582"/>
  <p:tag name="ORIGINALWIDTH" val="2042.745"/>
  <p:tag name="LATEXADDIN" val="\documentclass{article}&#10;\usepackage{amsmath}&#10;\pagestyle{empty}&#10;\begin{document}&#10;&#10;$$\rho_{Floc} - \rho_{H_2O} = \left(\rho_{Clay} - \rho_{H_2O}\right) \frac{ \rlap{--}V_{Clay}^{Floc}}{\rlap{--}V_{Total}^{Floc}} $$&#10;&#10;&#10;\end{document}"/>
  <p:tag name="IGUANATEXSIZE" val="20"/>
  <p:tag name="IGUANATEXCURSOR" val="1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.4716"/>
  <p:tag name="ORIGINALWIDTH" val="1155.605"/>
  <p:tag name="LATEXADDIN" val="\documentclass{article}&#10;\usepackage{amsmath}&#10;\pagestyle{empty}&#10;\begin{document}&#10;&#10;$$\rlap{--}V_{Clay}^{Floc} = n_{Clay} \frac{\pi}{6} d_{Clay}^3  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.4716"/>
  <p:tag name="ORIGINALWIDTH" val="860.8923"/>
  <p:tag name="LATEXADDIN" val="\documentclass{article}&#10;\usepackage{amsmath}&#10;\pagestyle{empty}&#10;\begin{document}&#10;&#10;$$\rlap{--}V_{Total}^{Floc} = \frac{\pi}{6} d_{Floc}^3  $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4.9456"/>
  <p:tag name="ORIGINALWIDTH" val="1452.568"/>
  <p:tag name="LATEXADDIN" val="\documentclass{article}&#10;\usepackage{amsmath}&#10;\pagestyle{empty}&#10;\begin{document}&#10;&#10;$$\left(\frac{\rlap{--}V_{Total}^{Floc}}{\frac{\pi}{6} d_{Clay}^3}\right)^\frac{D_{Fractal}}{3} =  n_{Clay} $$&#10;&#10;&#10;\end{document}"/>
  <p:tag name="IGUANATEXSIZE" val="20"/>
  <p:tag name="IGUANATEXCURSOR" val="1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582.677"/>
  <p:tag name="LATEXADDIN" val="\documentclass{article}&#10;\usepackage{amsmath}&#10;\pagestyle{empty}&#10;\begin{document}&#10;&#10;$$\rho_{Floc} - \rho_{H_2O} = \left( \rho_{Floc_0} - \rho_{H_2O} \right) \left( \frac{d_0}{d} \right)^{3 - D_{Fractal}}$$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6.4417"/>
  <p:tag name="ORIGINALWIDTH" val="2878.14"/>
  <p:tag name="LATEXADDIN" val="\documentclass{article}&#10;\usepackage{amsmath}&#10;\pagestyle{empty}&#10;\begin{document}&#10;&#10;$$\rho_{Floc} - \rho_{H_2O} = \left(\rho_{Clay} - \rho_{H_2O}\right) \frac{  d_{Clay}^3  \left(\frac{ d_{Floc}^3}{ d_{Clay}^3}\right)^\frac{D_{Fractal}}{3}}{ d_{Floc}^3 } $$&#10;&#10;&#10;\end{document}"/>
  <p:tag name="IGUANATEXSIZE" val="20"/>
  <p:tag name="IGUANATEXCURSOR" val="2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4.9456"/>
  <p:tag name="ORIGINALWIDTH" val="1376.828"/>
  <p:tag name="LATEXADDIN" val="\documentclass{article}&#10;\usepackage{amsmath}&#10;\pagestyle{empty}&#10;\begin{document}&#10;&#10;$$n_{Clay} = \left(\frac{ d_{Floc}^3}{ d_{Clay}^3}\right)^\frac{D_{Fractal}}{3} $$&#10;&#10;&#10;\end{document}"/>
  <p:tag name="IGUANATEXSIZE" val="20"/>
  <p:tag name="IGUANATEXCURSOR" val="9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4.9456"/>
  <p:tag name="ORIGINALWIDTH" val="1805.024"/>
  <p:tag name="LATEXADDIN" val="\documentclass{article}&#10;\usepackage{amsmath}&#10;\pagestyle{empty}&#10;\begin{document}&#10;&#10;$$\rlap{--}V_{Clay}^{Floc} = \frac{\pi}{6} d_{Clay}^3  \left(\frac{ d_{Floc}^3}{ d_{Clay}^3}\right)^\frac{D_{Fractal}}{3} $$&#10;&#10;&#10;\end{document}"/>
  <p:tag name="IGUANATEXSIZE" val="20"/>
  <p:tag name="IGUANATEXCURSOR" val="11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3254.593"/>
  <p:tag name="LATEXADDIN" val="\documentclass{article}&#10;\usepackage{amsmath}&#10;\pagestyle{empty}&#10;\begin{document}&#10;&#10;$$V_t = \frac{g d^2}{18 \nu_{H_2O}}&#10;\left( \frac{d_0}{d} \right)^2&#10;\frac{ \left( \rho_{Floc} - \rho_{H_2O} \right) }{\rho_{H_2O}}&#10;\left( \frac{d}{d_0} \right)^2 &#10;\left( \frac{d}{d_0} \right)^{D_{Fractal} -3 }$$&#10;&#10;&#10;\end{document}"/>
  <p:tag name="IGUANATEXSIZE" val="20"/>
  <p:tag name="IGUANATEXCURSOR" val="2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6.4417"/>
  <p:tag name="ORIGINALWIDTH" val="2878.14"/>
  <p:tag name="LATEXADDIN" val="\documentclass{article}&#10;\usepackage{amsmath}&#10;\pagestyle{empty}&#10;\begin{document}&#10;&#10;$$\rho_{Floc} - \rho_{H_2O} = \left(\rho_{Clay} - \rho_{H_2O}\right) \frac{  d_{Clay}^3  \left(\frac{ d_{Floc}^3}{ d_{Clay}^3}\right)^\frac{D_{Fractal}}{3}}{ d_{Floc}^3 } $$&#10;&#10;&#10;\end{document}"/>
  <p:tag name="IGUANATEXSIZE" val="20"/>
  <p:tag name="IGUANATEXCURSOR" val="23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452.193"/>
  <p:tag name="LATEXADDIN" val="\documentclass{article}&#10;\usepackage{amsmath}&#10;\pagestyle{empty}&#10;\begin{document}&#10;&#10;$$V_t = \frac{g d^2}{18 \nu_{H_2O}} &#10;\frac{ \left( \rho_{Floc_0} - \rho_{H_2O} \right) }{\rho_{H_2O}} &#10;\left( \frac{d_0}{d} \right)^{3 - D_{Fractal}}$$&#10;&#10;&#10;\end{document}"/>
  <p:tag name="IGUANATEXSIZE" val="20"/>
  <p:tag name="IGUANATEXCURSOR" val="2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1183.352"/>
  <p:tag name="LATEXADDIN" val="\documentclass{article}&#10;\usepackage{amsmath}&#10;\pagestyle{empty}&#10;\begin{document}&#10;&#10;&#10;$$\tau = \mu \frac{v}{H} = \mu G = \nu\rho G$$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462"/>
  <p:tag name="ORIGINALWIDTH" val="1425.572"/>
  <p:tag name="LATEXADDIN" val="\documentclass{article}&#10;\usepackage{amsmath}&#10;\pagestyle{empty}&#10;\begin{document}&#10;&#10;$$V_t = \frac{g d^2}{18 \nu_{H_2O}} \frac{\rho_{Floc} - \rho_{H_2O}}{\rho_{H_2O}}$$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582.677"/>
  <p:tag name="LATEXADDIN" val="\documentclass{article}&#10;\usepackage{amsmath}&#10;\pagestyle{empty}&#10;\begin{document}&#10;&#10;$$\rho_{Floc} - \rho_{H_2O} = \left( \rho_{Floc_0} - \rho_{H_2O} \right) \left( \frac{d_0}{d} \right)^{3 - D_{Fractal}}$$&#10;&#10;&#10;\end{document}"/>
  <p:tag name="IGUANATEXSIZE" val="20"/>
  <p:tag name="IGUANATEXCURSOR" val="2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457.443"/>
  <p:tag name="LATEXADDIN" val="\documentclass{article}&#10;\usepackage{amsmath}&#10;\pagestyle{empty}&#10;\begin{document}&#10;&#10;$$V_t = \frac{g d_0^2}{18 \nu_{H_2O}}&#10;\frac{ \left( \rho_{Floc_0} - \rho_{H_2O} \right)}{\rho_{H_2O}}&#10;\left( \frac{d}{d_0} \right)^{D_{Fractal} - 1}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462"/>
  <p:tag name="ORIGINALWIDTH" val="1425.572"/>
  <p:tag name="LATEXADDIN" val="\documentclass{article}&#10;\usepackage{amsmath}&#10;\pagestyle{empty}&#10;\begin{document}&#10;&#10;$$V_t = \frac{g d^2}{18 \nu_{H_2O}} \frac{\rho_{Floc} - \rho_{H_2O}}{\rho_{H_2O}}$$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2449.944"/>
  <p:tag name="LATEXADDIN" val="\documentclass{article}&#10;\usepackage{amsmath}&#10;\pagestyle{empty}&#10;\begin{document}&#10;&#10;$$V_t = \frac{g d_0^2}{18 \Phi \nu_{H_2O}}&#10;\frac{ \rho_{Floc_0} - \rho_{H_2O}}{\rho_{H_2O}}&#10;\left( \frac{d}{d_0} \right)^{D_{Fractal} - 1}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1640.045"/>
  <p:tag name="LATEXADDIN" val="\documentclass{article}&#10;\usepackage{amsmath}&#10;\pagestyle{empty}&#10;\begin{document}&#10;&#10;$$\phi_{Floc} = \phi_{Floc_0} \left( \frac{d}{d_0} \right)^{3 - D_{Fractal}}$$&#10;&#10;&#10;\end{document}"/>
  <p:tag name="IGUANATEXSIZE" val="20"/>
  <p:tag name="IGUANATEXCURSOR" val="15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60.48"/>
  <p:tag name="ORIGINALWIDTH" val="2078.74"/>
  <p:tag name="LATEXADDIN" val="\documentclass{article}&#10;\usepackage{amsmath}&#10;\pagestyle{empty}&#10;\begin{document}&#10;&#10;&#10;$$\begin{array}{l}&#10;n_{Floc} = \frac{C_{Floc}}{\rlap{--} V_{Floc} \rho_{Floc}} = \frac{\phi _{Floc}}{\rlap{--} V_{Floc}}&#10;\\ \\&#10;n_{Floc_0} = \frac{\phi_{Floc_0}}{\rlap{--} V_{Floc_0}}&#10;\\ \\&#10;n_{Floc} = \frac{\phi_{Floc}}{\rlap{--} V_{Floc}} = \frac{\phi_{Floc_0} \left( \frac{d_{Floc}}{d_0} \right)^{3 - D_{Fractal}}}{\rlap{--} V_{Floc}}&#10;\\ \\&#10; = n_{Floc_0} \frac{\rlap{--} V_{Floc_0} \left( \frac{d_{Floc}}{d_0} \right)^{3 - D_{Fractal}}}{\rlap{--} V_{Floc}}&#10; \\ \\&#10;  = n_{Floc_0} \left( \frac{d_0}{d_{Floc}} \right)^3 \left( \frac{d_{Floc}}{d_0} \right)^{3 - {D_{Fractal}}}&#10;  \\ \\&#10;  n_{Floc} = n_{Floc_0} \left( \frac{d_0}{d_{Floc}} \right)^{D_{Fractal}}&#10;  \end{array}$$&#10;&#10;\end{document}"/>
  <p:tag name="IGUANATEXSIZE" val="20"/>
  <p:tag name="IGUANATEXCURSOR" val="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5.7218"/>
  <p:tag name="ORIGINALWIDTH" val="564.6794"/>
  <p:tag name="LATEXADDIN" val="\documentclass{article}&#10;\usepackage{amsmath}&#10;\pagestyle{empty}&#10;\begin{document}&#10;&#10;$$\rlap{--} V_P = \frac{\pi}{6} d_P^3$$&#10;&#10;&#10;\end{document}"/>
  <p:tag name="IGUANATEXSIZE" val="20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1259.843"/>
  <p:tag name="LATEXADDIN" val="\documentclass{article}&#10;\usepackage{amsmath}&#10;\pagestyle{empty}&#10;\begin{document}&#10;&#10;$$n_P = \frac{C_P}{\rlap{--} V_P \rho_P} = \frac{6}{\pi d_P^3} \frac{C_P}{\rho_P}$$&#10;&#10;&#10;\end{document}"/>
  <p:tag name="IGUANATEXSIZE" val="20"/>
  <p:tag name="IGUANATEXCURSOR" val="16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{\frac{1}{3}}}$$&#10;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55.49307"/>
  <p:tag name="LATEXADDIN" val="\documentclass{article}&#10;\usepackage{amsmath}&#10;\pagestyle{empty}&#10;\begin{document}&#10;&#10;&#10;$$v$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2.7072"/>
  <p:tag name="ORIGINALWIDTH" val="965.1294"/>
  <p:tag name="LATEXADDIN" val="\documentclass{article}&#10;\usepackage{amsmath}&#10;\pagestyle{empty}&#10;\begin{document}&#10;&#10;$$\Lambda  = d_P \left( \frac{\pi }{6} \frac{\rho_P}{C_P} \right)^{\frac{1}{3}}$$&#10;&#10;&#10;\end{document}"/>
  <p:tag name="IGUANATEXSIZE" val="20"/>
  <p:tag name="IGUANATEXCURSOR" val="16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6.9591"/>
  <p:tag name="ORIGINALWIDTH" val="1280.09"/>
  <p:tag name="LATEXADDIN" val="\documentclass{article}&#10;\usepackage{amsmath}&#10;\pagestyle{empty}&#10;\begin{document}&#10;&#10;$$n_P = n_{P_0} \left( \frac{d_0}{d_P} \right)^{D_{Fractal}}$$&#10;&#10;&#10;\end{document}"/>
  <p:tag name="IGUANATEXSIZE" val="20"/>
  <p:tag name="IGUANATEXCURSOR" val="14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.9681"/>
  <p:tag name="ORIGINALWIDTH" val="647.919"/>
  <p:tag name="LATEXADDIN" val="\documentclass{article}&#10;\usepackage{amsmath}&#10;\pagestyle{empty}&#10;\begin{document}&#10;&#10;$$\begin{array}{l}&#10;\lambda_v \approx \Pi_{kv} \eta_K&#10;\\&#10;\Pi_{kv} \approx 50&#10;\end{array}$$&#10;&#10;&#10;\end{document}"/>
  <p:tag name="IGUANATEXSIZE" val="20"/>
  <p:tag name="IGUANATEXCURSOR" val="1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692.1635"/>
  <p:tag name="LATEXADDIN" val="\documentclass{article}&#10;\usepackage{amsmath}&#10;\pagestyle{empty}&#10;\begin{document}&#10;&#10;$$d_{Clay} = 4\mu m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60.4424"/>
  <p:tag name="LATEXADDIN" val="\documentclass{article}&#10;\usepackage{amsmath}&#10;\pagestyle{empty}&#10;\begin{document}&#10;&#10;&#10;$$\bar{v_r} \approx \bar{\Lambda} \bar G$$&#10;&#10;\end{document}"/>
  <p:tag name="IGUANATEXSIZE" val="20"/>
  <p:tag name="IGUANATEXCURSOR" val="1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956.1305"/>
  <p:tag name="LATEXADDIN" val="\documentclass{article}&#10;\usepackage{amsmath}&#10;\pagestyle{empty}&#10;\begin{document}&#10;&#10;$$\rlap{--} V_{\rm{Cleared}} \propto \pi d_P^2 v_r t$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459.6925"/>
  <p:tag name="LATEXADDIN" val="\documentclass{article}&#10;\usepackage{amsmath}&#10;\pagestyle{empty}&#10;\begin{document}&#10;&#10;$$v_r \approx \Lambda \bar G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8.2115"/>
  <p:tag name="ORIGINALWIDTH" val="380.9524"/>
  <p:tag name="LATEXADDIN" val="\documentclass{article}&#10;\usepackage{amsmath}&#10;\usepackage{xcolor}&#10;\pagestyle{empty}&#10;\begin{document}&#10;&#10;$$&#10;\textcolor{blue}{&#10;   \frac{d_P^2}{\Lambda_0^2}&#10;}&#10;\textcolor{green}{&#10;   \bar Gt&#10;}&#10;\textcolor{red}{ &#10;   \alpha &#10;}&#10;$$&#10;&#10;&#10;\end{document}"/>
  <p:tag name="IGUANATEXSIZE" val="20"/>
  <p:tag name="IGUANATEXCURSOR" val="21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8.9576"/>
  <p:tag name="ORIGINALWIDTH" val="961.3798"/>
  <p:tag name="LATEXADDIN" val="\documentclass{article}&#10;\usepackage{amsmath}&#10;\pagestyle{empty}&#10;\begin{document}&#10;&#10;$$Gt = \frac{3}{2} \frac{\left( \Lambda^2 - \Lambda_0^2 \right)}{k \pi d_{Clay}^2 \alpha}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2.216"/>
  <p:tag name="ORIGINALWIDTH" val="284.2145"/>
  <p:tag name="LATEXADDIN" val="\documentclass{article}&#10;\usepackage{amsmath}&#10;\pagestyle{empty}&#10;\begin{document}&#10;&#10;$$\left( \frac{\varepsilon}{\nu} \right)^\frac{1}{2}$$&#10;&#10;&#10;\end{document}"/>
  <p:tag name="IGUANATEXSIZE" val="20"/>
  <p:tag name="IGUANATEXCURSOR" val="1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.73937"/>
  <p:tag name="ORIGINALWIDTH" val="105.7368"/>
  <p:tag name="LATEXADDIN" val="\documentclass{article}&#10;\usepackage{amsmath}&#10;\pagestyle{empty}&#10;\begin{document}&#10;&#10;&#10;$$H$$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9.6925"/>
  <p:tag name="LATEXADDIN" val="\documentclass{article}&#10;\usepackage{amsmath}&#10;\pagestyle{empty}&#10;\begin{document}&#10;&#10;$$v_r \approx \Lambda G$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842.52"/>
  <p:tag name="LATEXADDIN" val="\documentclass{article}&#10;\usepackage{amsmath}&#10;\usepackage{xcolor}&#10;\pagestyle{empty}&#10;\begin{document}&#10;&#10;&#10;$$pC^\ast = \frac{3}{2}\log \left( \frac{2}{3} \pi k&#10;\textcolor{blue}{&#10;   \frac{d_{Clay}^2}{\Lambda_0^2}&#10;}&#10;\textcolor{green}{&#10;   Gt&#10;}&#10;\textcolor{red}{ &#10;   \alpha &#10;}&#10;+ 1 \right) $$&#10;&#10;&#10;\end{document}"/>
  <p:tag name="IGUANATEXSIZE" val="24"/>
  <p:tag name="IGUANATEXCURSOR" val="2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9.6925"/>
  <p:tag name="LATEXADDIN" val="\documentclass{article}&#10;\usepackage{amsmath}&#10;\pagestyle{empty}&#10;\begin{document}&#10;&#10;$$v_r \approx \Lambda G$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\frac{1}{3}}$$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735.283"/>
  <p:tag name="LATEXADDIN" val="\documentclass{article}&#10;\usepackage{amsmath}&#10;\pagestyle{empty}&#10;\begin{document}&#10;&#10;&#10;$$- \frac{3}{2} \left( n_P^{- \frac{2}{3}} - n_{P_0}^{ - \frac{2}{3}} \right) =  - k \pi d_P^2 Gt \alpha$$&#10;&#10;\end{document}"/>
  <p:tag name="IGUANATEXSIZE" val="20"/>
  <p:tag name="IGUANATEXCURSOR" val="17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2.7184"/>
  <p:tag name="ORIGINALWIDTH" val="1523.809"/>
  <p:tag name="LATEXADDIN" val="\documentclass{article}&#10;\usepackage{amsmath}&#10;\pagestyle{empty}&#10;\begin{document}&#10;&#10;$$- \frac{3}{2} \left( \Lambda^2 - \Lambda_0^2 \right) = - k \pi d_P^2 Gt \alpha$$&#10;&#10;&#10;\end{document}"/>
  <p:tag name="IGUANATEXSIZE" val="20"/>
  <p:tag name="IGUANATEXCURSOR" val="15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407.949"/>
  <p:tag name="LATEXADDIN" val="\documentclass{article}&#10;\usepackage{amsmath}&#10;\pagestyle{empty}&#10;\begin{document}&#10;&#10;$$\Lambda  \gg \Lambda_0$$&#10;&#10;&#10;\end{document}"/>
  <p:tag name="IGUANATEXSIZE" val="20"/>
  <p:tag name="IGUANATEXCURSOR" val="1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782.9021"/>
  <p:tag name="LATEXADDIN" val="\documentclass{article}&#10;\usepackage{amsmath}&#10;\pagestyle{empty}&#10;\begin{document}&#10;&#10;$$Gt \approx \frac{3}{2} \frac{\Lambda^2}{k \pi d_P^2 \alpha}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36.333"/>
  <p:tag name="ORIGINALWIDTH" val="1186.352"/>
  <p:tag name="LATEXADDIN" val="\documentclass{article}&#10;\usepackage{amsmath}&#10;\pagestyle{empty}&#10;\begin{document}&#10;&#10;$$\begin{array}{l}&#10;Gt_{v_r \approx d_P G} &#10;= \frac{\Lambda^3 - \Lambda_0^3}{k \pi d_P^3 \Gamma}&#10;\\ \\&#10;Gt_{v_r \approx \Lambda G} &#10;= \frac{3}{2} \frac{\left( \Lambda^2 - \Lambda_0^2 \right)}{k \pi d_P^2 \Gamma}&#10;\\ \\&#10;\frac{Gt_{v_r \approx d_P G}}{Gt_{v_r \approx \Lambda G}} &#10;= \frac{2}{3d_P} \frac{\Lambda^3 - \Lambda_0^3}{\Lambda^2 - \Lambda_0^2}&#10;\\ \\&#10;\frac{Gt_{v_r \approx d_P G}}{Gt_{v_r \approx \Lambda G}} &#10;= \frac{2}{3d_P} \frac{\Lambda^3 - \Lambda_0^3}{\Lambda ^2 - \Lambda_0^2}&#10;\end{array}$$&#10;&#10;&#10;\end{document}"/>
  <p:tag name="IGUANATEXSIZE" val="20"/>
  <p:tag name="IGUANATEXCURSOR" val="5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0.21"/>
  <p:tag name="ORIGINALWIDTH" val="961.3798"/>
  <p:tag name="LATEXADDIN" val="\documentclass{article}&#10;\usepackage{amsmath}&#10;\pagestyle{empty}&#10;\begin{document}&#10;&#10;&#10;$$Gt = \frac{3}{2} \frac{\left( \Lambda^2 - \Lambda_0^2 \right)}{k \pi d_P^2 \alpha}$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.7723"/>
  <p:tag name="ORIGINALWIDTH" val="404.3065"/>
  <p:tag name="LATEXADDIN" val="\documentclass{article}&#10;\usepackage{amsmath}&#10;\pagestyle{empty}&#10;\begin{document}&#10;$\bar\varepsilon = \frac{gh_{\rm{L}}}{\theta}$&#10;&#10;&#10;\end{document}"/>
  <p:tag name="IGUANATEXSIZE" val="32"/>
  <p:tag name="IGUANATEXCURSOR" val="81"/>
  <p:tag name="TRANSPARENCY" val="True"/>
  <p:tag name="FILENAME" val=""/>
  <p:tag name="LATEXENGINEID" val="1"/>
  <p:tag name="TEMPFOLDER" val="c:\temp\"/>
  <p:tag name="LATEXFORMHEIGHT" val="312"/>
  <p:tag name="LATEXFORMWIDTH" val="384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5.718"/>
  <p:tag name="ORIGINALWIDTH" val="906.6367"/>
  <p:tag name="LATEXADDIN" val="\documentclass{article}&#10;\usepackage{amsmath}&#10;\pagestyle{empty}&#10;\begin{document}&#10;&#10;$$\Lambda^2 = \frac{2}{3} \pi k Gt d_P^2 \alpha$$&#10;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782.9021"/>
  <p:tag name="LATEXADDIN" val="\documentclass{article}&#10;\usepackage{amsmath}&#10;\pagestyle{empty}&#10;\begin{document}&#10;&#10;$$Gt \approx \frac{3}{2} \frac{\Lambda^2}{k \pi d_P^2 \alpha}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\frac{1}{3}}$$&#10;&#10;&#10;\end{document}"/>
  <p:tag name="IGUANATEXSIZE" val="20"/>
  <p:tag name="IGUANATEXCURSOR" val="12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.9632"/>
  <p:tag name="ORIGINALWIDTH" val="761.9047"/>
  <p:tag name="LATEXADDIN" val="\documentclass{article}&#10;\usepackage{amsmath}&#10;\pagestyle{empty}&#10;\begin{document}&#10;&#10;$$n_P = \frac{6}{\pi d_P^3} \frac{C_P}{\rho_P}$$&#10;&#10;&#10;\end{document}"/>
  <p:tag name="IGUANATEXSIZE" val="20"/>
  <p:tag name="IGUANATEXCURSOR" val="12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7.2028"/>
  <p:tag name="ORIGINALWIDTH" val="986.8766"/>
  <p:tag name="LATEXADDIN" val="\documentclass{article}&#10;\usepackage{amsmath}&#10;\pagestyle{empty}&#10;\begin{document}&#10;&#10;$$C_P = \frac{ \left( {\frac{\pi}{6}{\rho_P}} \right)}{\left( \frac{2}{3} \pi k Gt \alpha \right)^\frac{3}{2}}$$&#10;&#10;&#10;\end{document}"/>
  <p:tag name="IGUANATEXSIZE" val="20"/>
  <p:tag name="IGUANATEXCURSOR" val="1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7.9565"/>
  <p:tag name="ORIGINALWIDTH" val="944.132"/>
  <p:tag name="LATEXADDIN" val="\documentclass{article}&#10;\usepackage{amsmath}&#10;\pagestyle{empty}&#10;\begin{document}&#10;&#10;$$\Lambda = \left( \frac{\pi d_P^3}{6} \frac{\rho_P}{C_P} \right)^\frac{1}{3}$$&#10;&#10;&#10;\end{document}"/>
  <p:tag name="IGUANATEXSIZE" val="20"/>
  <p:tag name="IGUANATEXCURSOR" val="16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519.6851"/>
  <p:tag name="LATEXADDIN" val="\documentclass{article}&#10;\usepackage{amsmath}&#10;\pagestyle{empty}&#10;\begin{document}&#10;&#10;$$\Gamma_{CoagClay}$$&#10;&#10;\end{document}"/>
  <p:tag name="IGUANATEXSIZE" val="24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465.6918"/>
  <p:tag name="LATEXADDIN" val="\documentclass{article}&#10;\usepackage{amsmath}&#10;\pagestyle{empty}&#10;\begin{document}&#10;&#10;$$\Gamma_{HACoag}$$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726.6591"/>
  <p:tag name="LATEXADDIN" val="\documentclass{article}&#10;\usepackage{amsmath}&#10;\pagestyle{empty}&#10;\begin{document}&#10;&#10;$$1-\Gamma_{CoagClay}$$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1328.834"/>
  <p:tag name="LATEXADDIN" val="\documentclass{article}&#10;\usepackage{amsmath}&#10;\pagestyle{empty}&#10;\begin{document}&#10;&#10;$$\Gamma_{CoagClay}\left ( 1-\Gamma_{HACoag} \right )$$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482.9396"/>
  <p:tag name="LATEXADDIN" val="\documentclass{article}&#10;\usepackage{amsmath}&#10;\pagestyle{empty}&#10;\begin{document}&#10;&#10;$gh_{\rm{L}} = \bar\varepsilon \theta$&#10;&#10;&#10;\end{document}"/>
  <p:tag name="IGUANATEXSIZE" val="32"/>
  <p:tag name="IGUANATEXCURSOR" val="8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2347"/>
  <p:tag name="ORIGINALWIDTH" val="998.8751"/>
  <p:tag name="LATEXADDIN" val="\documentclass{article}&#10;\usepackage{amsmath}&#10;\pagestyle{empty}&#10;\begin{document}&#10;&#10;$$\Gamma_{CoagClay}\Gamma_{HACoag}$$&#10;&#10;\end{document}"/>
  <p:tag name="IGUANATEXSIZE" val="24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044.619"/>
  <p:tag name="LATEXADDIN" val="\documentclass{article}&#10;\usepackage{amsmath}&#10;\pagestyle{empty}&#10;\begin{document}&#10;&#10;$$\alpha_{ClayCoag} =2\left(1-\Gamma_{CoagClay} \right)\left [\Gamma_{CoagClay}\left ( 1-\Gamma_{HACoag} \right )  \right ]$$&#10;&#10;\end{document}"/>
  <p:tag name="IGUANATEXSIZE" val="20"/>
  <p:tag name="IGUANATEXCURSOR" val="20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.4803"/>
  <p:tag name="ORIGINALWIDTH" val="2170.229"/>
  <p:tag name="LATEXADDIN" val="\documentclass{article}&#10;\usepackage{amsmath}&#10;\pagestyle{empty}&#10;\begin{document}&#10;&#10;$$\alpha_{CoagCoag} =\left [\Gamma_{CoagClay}\left (1-\Gamma_{HACoag}\right )\right ]^{2}$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.7338"/>
  <p:tag name="ORIGINALWIDTH" val="3163.104"/>
  <p:tag name="LATEXADDIN" val="\documentclass{article}&#10;\usepackage{amsmath}&#10;\pagestyle{empty}&#10;\begin{document}&#10;&#10;$$\alpha_{CoagHA} =2\left [\Gamma_{CoagClay}\left (1-\Gamma_{HACoag}\right )\right ]\Gamma_{CoagClay}\Gamma_{HACoag}$$&#10;&#10;&#10;\end{document}"/>
  <p:tag name="IGUANATEXSIZE" val="20"/>
  <p:tag name="IGUANATEXCURSOR" val="8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.4863"/>
  <p:tag name="ORIGINALWIDTH" val="2102.737"/>
  <p:tag name="LATEXADDIN" val="\documentclass{article}&#10;\usepackage{amsmath}&#10;\pagestyle{empty}&#10;\begin{document}&#10;&#10;$$\alpha = \alpha_{ClayCoag}+\alpha_{CoagCoag}+\alpha_{CoagHA}$$&#10;&#10;&#10;\end{document}"/>
  <p:tag name="IGUANATEXSIZE" val="24"/>
  <p:tag name="IGUANATEXCURSOR" val="145"/>
  <p:tag name="TRANSPARENCY" val="Fals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9.6925"/>
  <p:tag name="LATEXADDIN" val="\documentclass{article}&#10;\usepackage{amsmath}&#10;\pagestyle{empty}&#10;\begin{document}&#10;&#10;$$v_r \approx \Lambda G$$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6.805"/>
  <p:tag name="ORIGINALWIDTH" val="1023.622"/>
  <p:tag name="LATEXADDIN" val="\documentclass{article}&#10;\usepackage{amsmath}&#10;\pagestyle{empty}&#10;\begin{document}&#10;&#10;$$\begin{array}{l}&#10;G = \frac{du}{dy}&#10;\\ \\&#10;\int \limits_0^\Lambda  {Gdy}  = \int \limits_0^{v_r} {du} &#10;\\ \\&#10;\Lambda G = v_r&#10;\\ \\&#10;L_{Deformation} = v_rt&#10;\\ \\&#10;Gt = \frac{L_{Deformation}}{\Lambda}&#10;\end{array}$$&#10;&#10;&#10;\end{document}"/>
  <p:tag name="IGUANATEXSIZE" val="20"/>
  <p:tag name="IGUANATEXCURSOR" val="2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704.9119"/>
  <p:tag name="LATEXADDIN" val="\documentclass{article}&#10;\usepackage{amsmath}&#10;\pagestyle{empty}&#10;\begin{document}&#10;&#10;$$\frac{L_{Deformation}}{S_{Floc}}$$&#10;&#10;&#10;\end{document}"/>
  <p:tag name="IGUANATEXSIZE" val="20"/>
  <p:tag name="IGUANATEXCURSOR" val="11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782.9021"/>
  <p:tag name="LATEXADDIN" val="\documentclass{article}&#10;\usepackage{amsmath}&#10;\pagestyle{empty}&#10;\begin{document}&#10;&#10;$$ Gt \approx \frac{3}{2} \frac{\Lambda^2}{k \pi d_P^2 \alpha}$$&#10;&#10;&#10;\end{document}"/>
  <p:tag name="IGUANATEXSIZE" val="20"/>
  <p:tag name="IGUANATEXCURSOR" val="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1842.52"/>
  <p:tag name="LATEXADDIN" val="\documentclass{article}&#10;\usepackage{amsmath}&#10;\usepackage{xcolor}&#10;\pagestyle{empty}&#10;\begin{document}&#10;&#10;&#10;$$pC^\ast = \frac{3}{2}\log \left( \frac{2}{3} \pi k&#10;\textcolor{blue}{&#10;   \frac{d_{Clay}^2}{\Lambda_0^2}&#10;}&#10;\textcolor{green}{&#10;   Gt&#10;}&#10;\textcolor{red}{ &#10;   \alpha &#10;}&#10;+ 1 \right) $$&#10;&#10;&#10;\end{document}"/>
  <p:tag name="IGUANATEXSIZE" val="24"/>
  <p:tag name="IGUANATEXCURSOR" val="2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6.7116"/>
  <p:tag name="ORIGINALWIDTH" val="3188.602"/>
  <p:tag name="LATEXADDIN" val="\documentclass{article}&#10;\usepackage{amsmath}&#10;\pagestyle{empty}&#10;\begin{document}&#10;&#10;$$\varepsilon = \left[ \frac{W}{Kg} \right]&#10;= \left[ \frac{J}{s \cdot Kg} \right]&#10;= \left[ \frac{N \cdot m}{s \cdot Kg} \right]&#10;= \left[ \frac{kg \cdot m \cdot m}{s^2 \cdot s \cdot Kg} \right]&#10;= \left[ \frac{m^2}{s^3} \right]$$&#10;&#10;&#10;\end{document}"/>
  <p:tag name="IGUANATEXSIZE" val="20"/>
  <p:tag name="IGUANATEXCURSOR" val="30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2152"/>
  <p:tag name="ORIGINALWIDTH" val="662.9172"/>
  <p:tag name="LATEXADDIN" val="\documentclass{article}&#10;\usepackage{amsmath}&#10;\pagestyle{empty}&#10;\begin{document}&#10;&#10;$$\frac{\Lambda}{d_{Floc} G} - \frac{dt}{2}$$&#10;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2152"/>
  <p:tag name="ORIGINALWIDTH" val="662.9172"/>
  <p:tag name="LATEXADDIN" val="\documentclass{article}&#10;\usepackage{amsmath}&#10;\pagestyle{empty}&#10;\begin{document}&#10;&#10;$$\frac{\Lambda}{d_{Floc} G} + \frac{dt}{2}$$&#10;&#10;&#10;\end{document}"/>
  <p:tag name="IGUANATEXSIZE" val="20"/>
  <p:tag name="IGUANATEXCURSOR" val="12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8.2152"/>
  <p:tag name="ORIGINALWIDTH" val="371.2036"/>
  <p:tag name="LATEXADDIN" val="\documentclass{article}&#10;\usepackage{amsmath}&#10;\pagestyle{empty}&#10;\begin{document}&#10;&#10;$$\frac{\Lambda}{d_{Floc} G}$$&#10;&#10;&#10;\end{document}"/>
  <p:tag name="IGUANATEXSIZE" val="20"/>
  <p:tag name="IGUANATEXCURSOR" val="11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337.4578"/>
  <p:tag name="LATEXADDIN" val="\documentclass{article}&#10;\usepackage{amsmath}&#10;\pagestyle{empty}&#10;\begin{document}&#10;&#10;$$ \propto \pi d_P^2$$&#10;&#10;&#10;\end{document}"/>
  <p:tag name="IGUANATEXSIZE" val="20"/>
  <p:tag name="IGUANATEXCURSOR" val="10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165.7293"/>
  <p:tag name="LATEXADDIN" val="\documentclass{article}&#10;\usepackage{amsmath}&#10;\pagestyle{empty}&#10;\begin{document}&#10;&#10;&#10;$$ \propto t$$&#10;&#10;\end{document}"/>
  <p:tag name="IGUANATEXSIZE" val="20"/>
  <p:tag name="IGUANATEXCURSOR" val="9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.99063"/>
  <p:tag name="ORIGINALWIDTH" val="229.4713"/>
  <p:tag name="LATEXADDIN" val="\documentclass{article}&#10;\usepackage{amsmath}&#10;\pagestyle{empty}&#10;\begin{document}&#10;&#10;&#10;$$ \propto v_r$$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6.73788"/>
  <p:tag name="ORIGINALWIDTH" val="153.7308"/>
  <p:tag name="LATEXADDIN" val="\documentclass{article}&#10;\usepackage{amsmath}&#10;\pagestyle{empty}&#10;\begin{document}&#10;&#10;$$v_r t$$&#10;&#10;&#10;\end{document}"/>
  <p:tag name="IGUANATEXSIZE" val="20"/>
  <p:tag name="IGUANATEXCURSOR" val="9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209.2239"/>
  <p:tag name="LATEXADDIN" val="\documentclass{article}&#10;\usepackage{amsmath}&#10;\pagestyle{empty}&#10;\begin{document}&#10;&#10;&#10;$$\pi d_P^2$$&#10;&#10;\end{document}"/>
  <p:tag name="IGUANATEXSIZE" val="20"/>
  <p:tag name="IGUANATEXCURSOR" val="9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956.1305"/>
  <p:tag name="LATEXADDIN" val="\documentclass{article}&#10;\usepackage{amsmath}&#10;\pagestyle{empty}&#10;\begin{document}&#10;&#10;$$\rlap{--} V_{\rm{Cleared}} \propto \pi d_P^2 v_r t$$&#10;&#10;&#10;\end{document}"/>
  <p:tag name="IGUANATEXSIZE" val="20"/>
  <p:tag name="IGUANATEXCURSOR" val="9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6.7079"/>
  <p:tag name="ORIGINALWIDTH" val="422.1972"/>
  <p:tag name="LATEXADDIN" val="\documentclass{article}&#10;\usepackage{amsmath}&#10;\pagestyle{empty}&#10;\begin{document}&#10;&#10;$$\Lambda  = \frac{1}{n_P^{\frac{1}{3}}}$$&#10;&#10;&#10;\end{document}"/>
  <p:tag name="IGUANATEXSIZE" val="20"/>
  <p:tag name="IGUANATEXCURSOR" val="12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5.7143"/>
  <p:tag name="ORIGINALWIDTH" val="1697.788"/>
  <p:tag name="LATEXADDIN" val="\documentclass{article}&#10;\usepackage{amsmath}&#10;\pagestyle{empty}&#10;\begin{document}&#10;&#10;$$\varepsilon = \frac{P}{m} = \frac{\tau A v}{\rho H A} = \frac{\nu \rho G v}{\rho H} = \nu G^2$$&#10;&#10;&#10;\end{document}"/>
  <p:tag name="IGUANATEXSIZE" val="20"/>
  <p:tag name="IGUANATEXCURSOR" val="1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.98874"/>
  <p:tag name="ORIGINALWIDTH" val="78.74016"/>
  <p:tag name="LATEXADDIN" val="\documentclass{article}&#10;\usepackage{amsmath}&#10;\pagestyle{empty}&#10;\begin{document}&#10;&#10;&#10;$$\Lambda$$&#10;&#10;\end{document}"/>
  <p:tag name="IGUANATEXSIZE" val="20"/>
  <p:tag name="IGUANATEXCURSOR" val="9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132.7334"/>
  <p:tag name="LATEXADDIN" val="\documentclass{article}&#10;\usepackage{amsmath}&#10;\pagestyle{empty}&#10;\begin{document}&#10;&#10;&#10;$$d_P$$&#10;&#10;\end{document}"/>
  <p:tag name="IGUANATEXSIZE" val="20"/>
  <p:tag name="IGUANATEXCURSOR" val="8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775.4031"/>
  <p:tag name="LATEXADDIN" val="\documentclass{article}&#10;\usepackage{amsmath}&#10;\pagestyle{empty}&#10;\begin{document}&#10;&#10;&#10;$$v_r = f \left( \varepsilon ,\nu ,\Lambda \right)$$&#10;&#10;\end{document}"/>
  <p:tag name="IGUANATEXSIZE" val="20"/>
  <p:tag name="IGUANATEXCURSOR" val="13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811.3986"/>
  <p:tag name="LATEXADDIN" val="\documentclass{article}&#10;\usepackage{amsmath}&#10;\pagestyle{empty}&#10;\begin{document}&#10;&#10;&#10;$$v_r = f \left( \varepsilon ,\nu ,d_p \right)$$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726.6591"/>
  <p:tag name="LATEXADDIN" val="\documentclass{article}&#10;\usepackage{amsmath}&#10;\pagestyle{empty}&#10;\begin{document}&#10;&#10;$$v_r = \Lambda f \left( \varepsilon ,\nu \right)$$&#10;&#10;&#10;\end{document}"/>
  <p:tag name="IGUANATEXSIZE" val="20"/>
  <p:tag name="IGUANATEXCURSOR" val="13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.9839"/>
  <p:tag name="ORIGINALWIDTH" val="762.6547"/>
  <p:tag name="LATEXADDIN" val="\documentclass{article}&#10;\usepackage{amsmath}&#10;\pagestyle{empty}&#10;\begin{document}&#10;&#10;$$v_r = d_p f \left( \varepsilon ,\nu \right)$$&#10;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589.4263"/>
  <p:tag name="LATEXADDIN" val="\documentclass{article}&#10;\usepackage{amsmath}&#10;\usepackage{xcolor}&#10;\pagestyle{empty}&#10;\begin{document}&#10;&#10;$$v_r \approx \Lambda &#10;\textcolor{red}{&#10;\sqrt{ \frac{\varepsilon}{\nu} }&#10;}&#10;$$&#10;&#10;&#10;\end{document}"/>
  <p:tag name="IGUANATEXSIZE" val="20"/>
  <p:tag name="IGUANATEXCURSOR" val="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625.4218"/>
  <p:tag name="LATEXADDIN" val="\documentclass{article}&#10;\usepackage{amsmath}&#10;\usepackage{xcolor}&#10;\pagestyle{empty}&#10;\begin{document}&#10;&#10;$$v_r \approx d_p &#10;\textcolor{red}{&#10;\sqrt{ \frac{\varepsilon}{\nu} }&#10;}$$&#10;&#10;&#10;\end{document}"/>
  <p:tag name="IGUANATEXSIZE" val="20"/>
  <p:tag name="IGUANATEXCURSOR" val="17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9.6925"/>
  <p:tag name="LATEXADDIN" val="\documentclass{article}&#10;\usepackage{amsmath}&#10;\pagestyle{empty}&#10;\begin{document}&#10;&#10;$$v_r \approx \Lambda G$$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96.438"/>
  <p:tag name="LATEXADDIN" val="\documentclass{article}&#10;\usepackage{amsmath}&#10;\pagestyle{empty}&#10;\begin{document}&#10;&#10;$$v_r \approx d_p G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631.4211"/>
  <p:tag name="LATEXADDIN" val="\documentclass{article}&#10;\usepackage{amsmath}&#10;\pagestyle{empty}&#10;\begin{document}&#10;&#10;&#10;$$G_{CS} = \sqrt{\frac{\bar\varepsilon}{\nu}}$$&#10;&#10;\end{document}"/>
  <p:tag name="IGUANATEXSIZE" val="20"/>
  <p:tag name="IGUANATEXCURSOR" val="12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6.7116"/>
  <p:tag name="ORIGINALWIDTH" val="1674.541"/>
  <p:tag name="LATEXADDIN" val="\documentclass{article}&#10;\usepackage{amsmath}&#10;\pagestyle{empty}&#10;\begin{document}&#10;&#10;$$\Lambda = \rm{ \left[ L \right]&#10;\, \, \, \, \,&#10;\varepsilon = \left[ \frac{L^2}{T^3} \right] &#10;\, \, \, \, \,&#10;\nu  = \left[ \frac{L^2}{T} \right] }$$&#10;&#10;&#10;\end{document}"/>
  <p:tag name="IGUANATEXSIZE" val="20"/>
  <p:tag name="IGUANATEXCURSOR" val="2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645.6693"/>
  <p:tag name="LATEXADDIN" val="\documentclass{article}&#10;\usepackage{amsmath}&#10;\pagestyle{empty}&#10;\begin{document}&#10;&#10;&#10;$$\lambda_v = \Pi_{kv} \eta_K$$&#10;&#10;\end{document}"/>
  <p:tag name="IGUANATEXSIZE" val="20"/>
  <p:tag name="IGUANATEXCURSOR" val="11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9868"/>
  <p:tag name="ORIGINALWIDTH" val="489.6888"/>
  <p:tag name="LATEXADDIN" val="\documentclass{article}&#10;\usepackage{amsmath}&#10;\pagestyle{empty}&#10;\begin{document}&#10;&#10;$$\Pi_{kv} = 50$$&#10;&#10;&#10;\end{document}"/>
  <p:tag name="IGUANATEXSIZE" val="20"/>
  <p:tag name="IGUANATEXCURSOR" val="9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0.9824"/>
  <p:tag name="ORIGINALWIDTH" val="1003.375"/>
  <p:tag name="LATEXADDIN" val="\documentclass{article}&#10;\usepackage{amsmath}&#10;\pagestyle{empty}&#10;\begin{document}&#10;&#10;$$\rlap{--} V_{\rm{Cleared}} \propto \pi d_P^2 v_r t_c$$&#10;&#10;&#10;\end{document}"/>
  <p:tag name="IGUANATEXSIZE" val="20"/>
  <p:tag name="IGUANATEXCURSOR" val="13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.7364"/>
  <p:tag name="ORIGINALWIDTH" val="459.6925"/>
  <p:tag name="LATEXADDIN" val="\documentclass{article}&#10;\usepackage{amsmath}&#10;\pagestyle{empty}&#10;\begin{document}&#10;&#10;$$v_r \approx \Lambda G$$&#10;&#10;&#10;\end{document}"/>
  <p:tag name="IGUANATEXSIZE" val="20"/>
  <p:tag name="IGUANATEXCURSOR" val="10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.7346"/>
  <p:tag name="ORIGINALWIDTH" val="496.438"/>
  <p:tag name="LATEXADDIN" val="\documentclass{article}&#10;\usepackage{amsmath}&#10;\pagestyle{empty}&#10;\begin{document}&#10;&#10;$$v_r \approx d_p G$$&#10;&#10;&#10;\end{document}"/>
  <p:tag name="IGUANATEXSIZE" val="20"/>
  <p:tag name="IGUANATEXCURSOR" val="10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.2317"/>
  <p:tag name="ORIGINALWIDTH" val="788.1515"/>
  <p:tag name="LATEXADDIN" val="\documentclass{article}&#10;\usepackage{amsmath}&#10;\pagestyle{empty}&#10;\begin{document}&#10;&#10;&#10;$$\rlap{--} V_{Occupied} = \Lambda^3$$&#10;&#10;&#10;&#10;\end{document}"/>
  <p:tag name="IGUANATEXSIZE" val="20"/>
  <p:tag name="IGUANATEXCURSOR" val="92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596.1754"/>
  <p:tag name="LATEXADDIN" val="\documentclass{article}&#10;\usepackage{amsmath}&#10;\pagestyle{empty}&#10;\begin{document}&#10;&#10;$$t_c = \frac{\Lambda^2}{\pi d_P^2 G}$$&#10;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9.7113"/>
  <p:tag name="ORIGINALWIDTH" val="596.1754"/>
  <p:tag name="LATEXADDIN" val="\documentclass{article}&#10;\usepackage{amsmath}&#10;\pagestyle{empty}&#10;\begin{document}&#10;&#10;&#10;$$t_c = \frac{\Lambda^3}{\pi d_P^3 G}$$&#10;&#10;\end{document}"/>
  <p:tag name="IGUANATEXSIZE" val="20"/>
  <p:tag name="IGUANATEXCURSOR" val="11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3.7195"/>
  <p:tag name="ORIGINALWIDTH" val="608.9238"/>
  <p:tag name="LATEXADDIN" val="\documentclass{article}&#10;\usepackage{amsmath}&#10;\pagestyle{empty}&#10;\begin{document}&#10;&#10;&#10;$$dN_c = \frac{\alpha}{t_c} dt$$&#10;&#10;\end{document}"/>
  <p:tag name="IGUANATEXSIZE" val="20"/>
  <p:tag name="IGUANATEXCURSOR" val="11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SWOT 2021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WOT 2021" id="{306B4164-DC53-4581-8FA2-40B7F9389F30}" vid="{98F8E750-724B-47D5-9A8C-6ABDA1DBFED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Lectures</Template>
  <TotalTime>242433</TotalTime>
  <Words>3227</Words>
  <Application>Microsoft Office PowerPoint</Application>
  <PresentationFormat>Widescreen</PresentationFormat>
  <Paragraphs>369</Paragraphs>
  <Slides>64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5" baseType="lpstr">
      <vt:lpstr>Arial</vt:lpstr>
      <vt:lpstr>Calibri</vt:lpstr>
      <vt:lpstr>Cambria Math</vt:lpstr>
      <vt:lpstr>Candara</vt:lpstr>
      <vt:lpstr>GreekC</vt:lpstr>
      <vt:lpstr>Helvetica</vt:lpstr>
      <vt:lpstr>Symbol</vt:lpstr>
      <vt:lpstr>Times New Roman</vt:lpstr>
      <vt:lpstr>Wingdings</vt:lpstr>
      <vt:lpstr>SWOT 2021</vt:lpstr>
      <vt:lpstr>Equation</vt:lpstr>
      <vt:lpstr>Flocculation Model</vt:lpstr>
      <vt:lpstr>PowerPoint Presentation</vt:lpstr>
      <vt:lpstr>Overview</vt:lpstr>
      <vt:lpstr>Energy Cascade</vt:lpstr>
      <vt:lpstr>Viscosity kills Eddies :  It takes work to deform the fluid!</vt:lpstr>
      <vt:lpstr>Fluids deform continuously (velocity gradient - G) given a stress (t)</vt:lpstr>
      <vt:lpstr>What is the Energy Dissipation Rate? (see AguaClara textbook)</vt:lpstr>
      <vt:lpstr>Units of the Energy Dissipation Rate</vt:lpstr>
      <vt:lpstr>Energy dissipation rate and fluid deformation are linked</vt:lpstr>
      <vt:lpstr>The Challenge of Flocculation</vt:lpstr>
      <vt:lpstr>Fractal Flocculation Theory</vt:lpstr>
      <vt:lpstr>Primary particle does not attach to a large floc in uniform shear* (edge of knowledge alert)</vt:lpstr>
      <vt:lpstr>Similar size flocs can collide and attach* (edge of knowledge alert)</vt:lpstr>
      <vt:lpstr>Flocculation models based on geometry and stickiness of nanoparticles can predict performance</vt:lpstr>
      <vt:lpstr>How do the flocs grow?</vt:lpstr>
      <vt:lpstr>The size changes produced by flocculation are dramatic</vt:lpstr>
      <vt:lpstr>It requires many sequential doubling collisions to make a big floc</vt:lpstr>
      <vt:lpstr>Fractals capture the idea that volume isn’t conserved</vt:lpstr>
      <vt:lpstr>Fractal Geometry</vt:lpstr>
      <vt:lpstr>Buoyant Density of Flocs </vt:lpstr>
      <vt:lpstr>Fractal Terminal Velocity Equations</vt:lpstr>
      <vt:lpstr>Floc Terminal Velocity</vt:lpstr>
      <vt:lpstr>Collision Model of the Flocculation Process</vt:lpstr>
      <vt:lpstr>Average distance between particles is the cube root of the volume occupied (L)</vt:lpstr>
      <vt:lpstr>Particle collisions in flocculators (and rapid mix units!) are dominated by viscous shear</vt:lpstr>
      <vt:lpstr>PowerPoint Presentation</vt:lpstr>
      <vt:lpstr>Coiled Tube Flocculation Residual Turbidity Analyzer</vt:lpstr>
      <vt:lpstr>Separation Distance Scaling</vt:lpstr>
      <vt:lpstr>Floc model for viscous dominated collisions</vt:lpstr>
      <vt:lpstr>Model predictions?</vt:lpstr>
      <vt:lpstr>Primary particle concentration</vt:lpstr>
      <vt:lpstr>Surface Water often has Natural Organic Matter (NOM)</vt:lpstr>
      <vt:lpstr>Pre-hydrolyzed coagulant precipitates as stable (and sticky) Al13 clusters (nano particles)</vt:lpstr>
      <vt:lpstr>Coagulant precipitate nano particles are sticky!</vt:lpstr>
      <vt:lpstr>Natural organic matter adsorbs to the coagulant nanoparticles and occupies sticky surfaces</vt:lpstr>
      <vt:lpstr>Dissolved organic matter impedes flocculation by covering the coagulant nanoparticles</vt:lpstr>
      <vt:lpstr>Calculating attachment efficiency</vt:lpstr>
      <vt:lpstr>There are 3 possible initial points of contact that can lead to attachment </vt:lpstr>
      <vt:lpstr>Settled water turbidity can be predicted!</vt:lpstr>
      <vt:lpstr>The flocculation model is far from complete </vt:lpstr>
      <vt:lpstr>4 major assumptions of the AguaClara Hydraulic Flocculation Model</vt:lpstr>
      <vt:lpstr>What does Gt mean?</vt:lpstr>
      <vt:lpstr>Fractal Flocculation Conclusions</vt:lpstr>
      <vt:lpstr>Review</vt:lpstr>
      <vt:lpstr>Extras</vt:lpstr>
      <vt:lpstr>Model assumption differences are about the relative velocities</vt:lpstr>
      <vt:lpstr>Proposed (L) Long Range Transport Hypothesis*</vt:lpstr>
      <vt:lpstr>How much water is cleared (filtered) from a floc’s perspective?</vt:lpstr>
      <vt:lpstr>Use dimensional analysis to get a relative velocity</vt:lpstr>
      <vt:lpstr>Collision rates for the two assumptions</vt:lpstr>
      <vt:lpstr>Collision Rate and Particle Removal</vt:lpstr>
      <vt:lpstr>Integrate</vt:lpstr>
      <vt:lpstr>pC*: A dimensionless measure of removal efficiency</vt:lpstr>
      <vt:lpstr>We can test the collision models with laboratory data</vt:lpstr>
      <vt:lpstr>Comparison of classic and hypothesized collision models</vt:lpstr>
      <vt:lpstr>Classic Models: Relative velocity scales with diameter</vt:lpstr>
      <vt:lpstr>Diameter Scaling</vt:lpstr>
      <vt:lpstr>Relative velocities appear to scale with average separation distance</vt:lpstr>
      <vt:lpstr>Clay + Coagulant nanoparticle density (clay dominates)</vt:lpstr>
      <vt:lpstr>Clay + Coagulant nanoparticle density (clay dominates)</vt:lpstr>
      <vt:lpstr>Clay + Coagulant nanoparticle density (clay dominates)</vt:lpstr>
      <vt:lpstr>Clay + Coagulant nanoparticle density (clay dominates)</vt:lpstr>
      <vt:lpstr>What happens as coagulant dose increases?</vt:lpstr>
      <vt:lpstr>Floc Density Hypotheses (fluffy flocs)</vt:lpstr>
    </vt:vector>
  </TitlesOfParts>
  <Company>Cornell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Floculacion</dc:title>
  <dc:creator>Monroe Weber-Shirk</dc:creator>
  <cp:lastModifiedBy>Monroe Weber-Shirk</cp:lastModifiedBy>
  <cp:revision>6841</cp:revision>
  <dcterms:created xsi:type="dcterms:W3CDTF">2009-05-27T15:44:15Z</dcterms:created>
  <dcterms:modified xsi:type="dcterms:W3CDTF">2022-01-11T18:57:55Z</dcterms:modified>
</cp:coreProperties>
</file>